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7"/>
  </p:notesMasterIdLst>
  <p:sldIdLst>
    <p:sldId id="256" r:id="rId2"/>
    <p:sldId id="261" r:id="rId3"/>
    <p:sldId id="336" r:id="rId4"/>
    <p:sldId id="398" r:id="rId5"/>
    <p:sldId id="379" r:id="rId6"/>
    <p:sldId id="399" r:id="rId7"/>
    <p:sldId id="380" r:id="rId8"/>
    <p:sldId id="405" r:id="rId9"/>
    <p:sldId id="400" r:id="rId10"/>
    <p:sldId id="406" r:id="rId11"/>
    <p:sldId id="408" r:id="rId12"/>
    <p:sldId id="409" r:id="rId13"/>
    <p:sldId id="410" r:id="rId14"/>
    <p:sldId id="411" r:id="rId15"/>
    <p:sldId id="412" r:id="rId16"/>
    <p:sldId id="407" r:id="rId17"/>
    <p:sldId id="397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5" r:id="rId71"/>
    <p:sldId id="466" r:id="rId72"/>
    <p:sldId id="467" r:id="rId73"/>
    <p:sldId id="468" r:id="rId74"/>
    <p:sldId id="469" r:id="rId75"/>
    <p:sldId id="470" r:id="rId76"/>
    <p:sldId id="471" r:id="rId77"/>
    <p:sldId id="472" r:id="rId78"/>
    <p:sldId id="473" r:id="rId79"/>
    <p:sldId id="474" r:id="rId80"/>
    <p:sldId id="475" r:id="rId81"/>
    <p:sldId id="476" r:id="rId82"/>
    <p:sldId id="477" r:id="rId83"/>
    <p:sldId id="478" r:id="rId84"/>
    <p:sldId id="479" r:id="rId85"/>
    <p:sldId id="480" r:id="rId86"/>
  </p:sldIdLst>
  <p:sldSz cx="9144000" cy="6858000" type="screen4x3"/>
  <p:notesSz cx="6858000" cy="9144000"/>
  <p:defaultTextStyle>
    <a:defPPr>
      <a:defRPr lang="pt-BR"/>
    </a:defPPr>
    <a:lvl1pPr marL="0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7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6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5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4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3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13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472" autoAdjust="0"/>
    <p:restoredTop sz="88941" autoAdjust="0"/>
  </p:normalViewPr>
  <p:slideViewPr>
    <p:cSldViewPr>
      <p:cViewPr>
        <p:scale>
          <a:sx n="69" d="100"/>
          <a:sy n="69" d="100"/>
        </p:scale>
        <p:origin x="-2214" y="-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386A2-FADE-4E23-9BB2-B19EE1E448B8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5D669-BC8C-42AF-8A3D-5B630409716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7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56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5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34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73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13" algn="l" defTabSz="9142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51</a:t>
            </a:fld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53</a:t>
            </a:fld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54</a:t>
            </a:fld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56</a:t>
            </a:fld>
            <a:endParaRPr 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60</a:t>
            </a:fld>
            <a:endParaRPr 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61</a:t>
            </a:fld>
            <a:endParaRPr 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62</a:t>
            </a:fld>
            <a:endParaRPr 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63</a:t>
            </a:fld>
            <a:endParaRPr 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64</a:t>
            </a:fld>
            <a:endParaRPr 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65</a:t>
            </a:fld>
            <a:endParaRPr 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66</a:t>
            </a:fld>
            <a:endParaRPr 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67</a:t>
            </a:fld>
            <a:endParaRPr 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68</a:t>
            </a:fld>
            <a:endParaRPr 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69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70</a:t>
            </a:fld>
            <a:endParaRPr 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71</a:t>
            </a:fld>
            <a:endParaRPr 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72</a:t>
            </a:fld>
            <a:endParaRPr lang="pt-B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73</a:t>
            </a:fld>
            <a:endParaRPr lang="pt-B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74</a:t>
            </a:fld>
            <a:endParaRPr lang="pt-B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75</a:t>
            </a:fld>
            <a:endParaRPr lang="pt-B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76</a:t>
            </a:fld>
            <a:endParaRPr lang="pt-B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77</a:t>
            </a:fld>
            <a:endParaRPr lang="pt-B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78</a:t>
            </a:fld>
            <a:endParaRPr lang="pt-B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79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80</a:t>
            </a:fld>
            <a:endParaRPr lang="pt-B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81</a:t>
            </a:fld>
            <a:endParaRPr lang="pt-B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82</a:t>
            </a:fld>
            <a:endParaRPr lang="pt-B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83</a:t>
            </a:fld>
            <a:endParaRPr lang="pt-B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84</a:t>
            </a:fld>
            <a:endParaRPr lang="pt-B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85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5D669-BC8C-42AF-8A3D-5B630409716A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1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1" cy="1673352"/>
          </a:xfrm>
        </p:spPr>
        <p:txBody>
          <a:bodyPr vert="horz" lIns="91428" tIns="0" rIns="45714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6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1" cy="1499616"/>
          </a:xfrm>
        </p:spPr>
        <p:txBody>
          <a:bodyPr lIns="118856" tIns="0" rIns="45714" bIns="0" anchor="b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1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 bwMode="ltGray">
          <a:xfrm>
            <a:off x="6647688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1" y="274642"/>
            <a:ext cx="1904999" cy="5851526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8" y="6377461"/>
            <a:ext cx="3836404" cy="365126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1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1" y="2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invGray">
          <a:xfrm>
            <a:off x="1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9" y="118872"/>
            <a:ext cx="8013191" cy="1636776"/>
          </a:xfrm>
        </p:spPr>
        <p:txBody>
          <a:bodyPr vert="horz" lIns="91428" tIns="0" rIns="91428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6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7" cy="685800"/>
          </a:xfrm>
        </p:spPr>
        <p:txBody>
          <a:bodyPr lIns="146285" tIns="0" rIns="45714" bIns="0" anchor="t"/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855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28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999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711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28"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9" cy="715355"/>
          </a:xfrm>
        </p:spPr>
        <p:txBody>
          <a:bodyPr lIns="146285" anchor="ctr"/>
          <a:lstStyle>
            <a:lvl1pPr marL="0" indent="0">
              <a:buNone/>
              <a:defRPr sz="2200" b="1" cap="all" baseline="0"/>
            </a:lvl1pPr>
            <a:lvl2pPr marL="457139" indent="0">
              <a:buNone/>
              <a:defRPr sz="1900" b="1"/>
            </a:lvl2pPr>
            <a:lvl3pPr marL="914278" indent="0">
              <a:buNone/>
              <a:defRPr sz="18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285" anchor="ctr"/>
          <a:lstStyle>
            <a:lvl1pPr marL="0" indent="0">
              <a:buNone/>
              <a:defRPr sz="2200" b="1" cap="all" baseline="0"/>
            </a:lvl1pPr>
            <a:lvl2pPr marL="457139" indent="0">
              <a:buNone/>
              <a:defRPr sz="1900" b="1"/>
            </a:lvl2pPr>
            <a:lvl3pPr marL="914278" indent="0">
              <a:buNone/>
              <a:defRPr sz="18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7" y="152400"/>
            <a:ext cx="2523744" cy="978408"/>
          </a:xfrm>
        </p:spPr>
        <p:txBody>
          <a:bodyPr vert="horz" lIns="73143" rIns="45714" bIns="0" rtlCol="0" anchor="b">
            <a:normAutofit/>
            <a:sp3d prstMaterial="matte"/>
          </a:bodyPr>
          <a:lstStyle>
            <a:lvl1pPr algn="l">
              <a:defRPr sz="19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8" y="1743134"/>
            <a:ext cx="5920641" cy="455888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300"/>
            </a:lvl1pPr>
            <a:lvl2pPr marL="457139" indent="0">
              <a:buNone/>
              <a:defRPr sz="1200"/>
            </a:lvl2pPr>
            <a:lvl3pPr marL="914278" indent="0">
              <a:buNone/>
              <a:defRPr sz="1000"/>
            </a:lvl3pPr>
            <a:lvl4pPr marL="1371417" indent="0">
              <a:buNone/>
              <a:defRPr sz="900"/>
            </a:lvl4pPr>
            <a:lvl5pPr marL="1828556" indent="0">
              <a:buNone/>
              <a:defRPr sz="900"/>
            </a:lvl5pPr>
            <a:lvl6pPr marL="2285695" indent="0">
              <a:buNone/>
              <a:defRPr sz="900"/>
            </a:lvl6pPr>
            <a:lvl7pPr marL="2742834" indent="0">
              <a:buNone/>
              <a:defRPr sz="900"/>
            </a:lvl7pPr>
            <a:lvl8pPr marL="3199973" indent="0">
              <a:buNone/>
              <a:defRPr sz="900"/>
            </a:lvl8pPr>
            <a:lvl9pPr marL="3657113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43" bIns="0" anchor="b">
            <a:sp3d prstMaterial="matte"/>
          </a:bodyPr>
          <a:lstStyle>
            <a:lvl1pPr algn="l">
              <a:defRPr sz="19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8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100"/>
            </a:lvl1pPr>
            <a:lvl2pPr marL="457139" indent="0">
              <a:buNone/>
              <a:defRPr sz="2800"/>
            </a:lvl2pPr>
            <a:lvl3pPr marL="914278" indent="0">
              <a:buNone/>
              <a:defRPr sz="2400"/>
            </a:lvl3pPr>
            <a:lvl4pPr marL="1371417" indent="0">
              <a:buNone/>
              <a:defRPr sz="1900"/>
            </a:lvl4pPr>
            <a:lvl5pPr marL="1828556" indent="0">
              <a:buNone/>
              <a:defRPr sz="1900"/>
            </a:lvl5pPr>
            <a:lvl6pPr marL="2285695" indent="0">
              <a:buNone/>
              <a:defRPr sz="1900"/>
            </a:lvl6pPr>
            <a:lvl7pPr marL="2742834" indent="0">
              <a:buNone/>
              <a:defRPr sz="1900"/>
            </a:lvl7pPr>
            <a:lvl8pPr marL="3199973" indent="0">
              <a:buNone/>
              <a:defRPr sz="1900"/>
            </a:lvl8pPr>
            <a:lvl9pPr marL="3657113" indent="0">
              <a:buNone/>
              <a:defRPr sz="19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300"/>
            </a:lvl1pPr>
            <a:lvl2pPr marL="457139" indent="0">
              <a:buNone/>
              <a:defRPr sz="1200"/>
            </a:lvl2pPr>
            <a:lvl3pPr marL="914278" indent="0">
              <a:buNone/>
              <a:defRPr sz="1000"/>
            </a:lvl3pPr>
            <a:lvl4pPr marL="1371417" indent="0">
              <a:buNone/>
              <a:defRPr sz="900"/>
            </a:lvl4pPr>
            <a:lvl5pPr marL="1828556" indent="0">
              <a:buNone/>
              <a:defRPr sz="900"/>
            </a:lvl5pPr>
            <a:lvl6pPr marL="2285695" indent="0">
              <a:buNone/>
              <a:defRPr sz="900"/>
            </a:lvl6pPr>
            <a:lvl7pPr marL="2742834" indent="0">
              <a:buNone/>
              <a:defRPr sz="900"/>
            </a:lvl7pPr>
            <a:lvl8pPr marL="3199973" indent="0">
              <a:buNone/>
              <a:defRPr sz="900"/>
            </a:lvl8pPr>
            <a:lvl9pPr marL="3657113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9" y="1170432"/>
            <a:ext cx="5193791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9" y="1170432"/>
            <a:ext cx="733863" cy="201168"/>
          </a:xfrm>
        </p:spPr>
        <p:txBody>
          <a:bodyPr/>
          <a:lstStyle/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1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 bwMode="ltGray">
          <a:xfrm>
            <a:off x="1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1" cy="1251062"/>
          </a:xfrm>
          <a:prstGeom prst="rect">
            <a:avLst/>
          </a:prstGeom>
        </p:spPr>
        <p:txBody>
          <a:bodyPr vert="horz" lIns="91428" tIns="45714" rIns="45714" bIns="45714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1" cy="4625609"/>
          </a:xfrm>
          <a:prstGeom prst="rect">
            <a:avLst/>
          </a:prstGeom>
        </p:spPr>
        <p:txBody>
          <a:bodyPr vert="horz" lIns="54856" tIns="91428" rIns="91428" bIns="45714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1" y="6476999"/>
            <a:ext cx="2133600" cy="274320"/>
          </a:xfrm>
          <a:prstGeom prst="rect">
            <a:avLst/>
          </a:prstGeom>
        </p:spPr>
        <p:txBody>
          <a:bodyPr vert="horz" lIns="109714" tIns="45714" rIns="45714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49BE907-983A-452F-BA64-C89E4113E82C}" type="datetimeFigureOut">
              <a:rPr lang="pt-BR" smtClean="0"/>
              <a:pPr/>
              <a:t>24/09/2009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8" y="6476999"/>
            <a:ext cx="5507719" cy="274320"/>
          </a:xfrm>
          <a:prstGeom prst="rect">
            <a:avLst/>
          </a:prstGeom>
        </p:spPr>
        <p:txBody>
          <a:bodyPr vert="horz" lIns="45714" tIns="45714" rIns="45714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3" cy="274320"/>
          </a:xfrm>
          <a:prstGeom prst="rect">
            <a:avLst/>
          </a:prstGeom>
        </p:spPr>
        <p:txBody>
          <a:bodyPr vert="horz" lIns="91428" tIns="45714" rIns="91428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0B7C80C-CE0E-4701-A1BB-9547F230EE50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Picture 2" descr="C:\Users\Juliano\Documents\BomCaminho\img\logop.gif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80428" y="6678757"/>
            <a:ext cx="763572" cy="17924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854" indent="-319998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1423" indent="-274284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563" indent="-228569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990" indent="-182855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73" indent="-182855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415" indent="-182855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56" indent="-182855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698" indent="-182855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0838" indent="-182855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7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História da Igreja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Teologia de Lutero</a:t>
            </a:r>
          </a:p>
          <a:p>
            <a:pPr lvl="1"/>
            <a:r>
              <a:rPr lang="pt-BR" i="1" dirty="0" smtClean="0"/>
              <a:t>sola </a:t>
            </a:r>
            <a:r>
              <a:rPr lang="pt-BR" i="1" dirty="0" err="1" smtClean="0"/>
              <a:t>scriptura</a:t>
            </a:r>
            <a:r>
              <a:rPr lang="pt-BR" i="1" dirty="0" smtClean="0"/>
              <a:t>, sola </a:t>
            </a:r>
            <a:r>
              <a:rPr lang="pt-BR" i="1" dirty="0" err="1" smtClean="0"/>
              <a:t>fide</a:t>
            </a:r>
            <a:r>
              <a:rPr lang="pt-BR" i="1" dirty="0" smtClean="0"/>
              <a:t>, sola </a:t>
            </a:r>
            <a:r>
              <a:rPr lang="pt-BR" i="1" dirty="0" err="1" smtClean="0"/>
              <a:t>gratia</a:t>
            </a:r>
            <a:r>
              <a:rPr lang="pt-BR" i="1" dirty="0" smtClean="0"/>
              <a:t>, </a:t>
            </a:r>
            <a:r>
              <a:rPr lang="pt-BR" i="1" dirty="0" err="1" smtClean="0"/>
              <a:t>solus</a:t>
            </a:r>
            <a:r>
              <a:rPr lang="pt-BR" i="1" dirty="0" smtClean="0"/>
              <a:t> </a:t>
            </a:r>
            <a:r>
              <a:rPr lang="pt-BR" i="1" dirty="0" err="1" smtClean="0"/>
              <a:t>christos</a:t>
            </a:r>
            <a:endParaRPr lang="pt-BR" i="1" dirty="0" smtClean="0"/>
          </a:p>
          <a:p>
            <a:pPr lvl="1"/>
            <a:r>
              <a:rPr lang="pt-BR" dirty="0" err="1" smtClean="0"/>
              <a:t>Rm</a:t>
            </a:r>
            <a:r>
              <a:rPr lang="pt-BR" dirty="0" smtClean="0"/>
              <a:t> 1:17  - “visto que a justiça de Deus se revela no evangelho, de fé em fé, como está escrito: O justo viverá por fé.“</a:t>
            </a:r>
          </a:p>
          <a:p>
            <a:pPr lvl="1"/>
            <a:r>
              <a:rPr lang="pt-BR" dirty="0" smtClean="0"/>
              <a:t>Metodologia: </a:t>
            </a:r>
            <a:r>
              <a:rPr lang="pt-BR" i="1" dirty="0" err="1" smtClean="0"/>
              <a:t>oratio</a:t>
            </a:r>
            <a:r>
              <a:rPr lang="pt-BR" i="1" dirty="0" smtClean="0"/>
              <a:t>, </a:t>
            </a:r>
            <a:r>
              <a:rPr lang="pt-BR" i="1" dirty="0" err="1" smtClean="0"/>
              <a:t>meditatio</a:t>
            </a:r>
            <a:r>
              <a:rPr lang="pt-BR" i="1" dirty="0" smtClean="0"/>
              <a:t>, </a:t>
            </a:r>
            <a:r>
              <a:rPr lang="pt-BR" i="1" dirty="0" err="1" smtClean="0"/>
              <a:t>tentatio</a:t>
            </a:r>
            <a:endParaRPr lang="pt-BR" i="1" dirty="0" smtClean="0"/>
          </a:p>
          <a:p>
            <a:r>
              <a:rPr lang="pt-BR" dirty="0" smtClean="0"/>
              <a:t>Philip </a:t>
            </a:r>
            <a:r>
              <a:rPr lang="pt-BR" dirty="0" err="1" smtClean="0"/>
              <a:t>Melanchthon</a:t>
            </a:r>
            <a:r>
              <a:rPr lang="pt-BR" dirty="0" smtClean="0"/>
              <a:t> (1497-1560)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pic>
        <p:nvPicPr>
          <p:cNvPr id="4098" name="Picture 2" descr="C:\Users\Juliano\Documents\Igreja\IBVN\CTB Historia\A era dos reformadores\pag 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789594" cy="3571900"/>
          </a:xfrm>
          <a:prstGeom prst="rect">
            <a:avLst/>
          </a:prstGeom>
          <a:noFill/>
        </p:spPr>
      </p:pic>
      <p:pic>
        <p:nvPicPr>
          <p:cNvPr id="4099" name="Picture 3" descr="C:\Users\Juliano\Documents\Igreja\IBVN\CTB Historia\A era dos reformadores\pag 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966121"/>
            <a:ext cx="5291133" cy="389187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500562" y="2643182"/>
            <a:ext cx="2536824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Tetzel</a:t>
            </a:r>
            <a:r>
              <a:rPr lang="pt-BR" sz="1900" dirty="0" smtClean="0"/>
              <a:t> e as indulgências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pic>
        <p:nvPicPr>
          <p:cNvPr id="5122" name="Picture 2" descr="C:\Users\Juliano\Documents\Igreja\IBVN\CTB Historia\A era dos reformadores\pag 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714356"/>
            <a:ext cx="2544663" cy="2571768"/>
          </a:xfrm>
          <a:prstGeom prst="rect">
            <a:avLst/>
          </a:prstGeom>
          <a:noFill/>
        </p:spPr>
      </p:pic>
      <p:pic>
        <p:nvPicPr>
          <p:cNvPr id="5123" name="Picture 3" descr="C:\Users\Juliano\Documents\Igreja\IBVN\CTB Historia\A era dos reformadores\pag 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429000"/>
            <a:ext cx="2581275" cy="3663950"/>
          </a:xfrm>
          <a:prstGeom prst="rect">
            <a:avLst/>
          </a:prstGeom>
          <a:noFill/>
        </p:spPr>
      </p:pic>
      <p:pic>
        <p:nvPicPr>
          <p:cNvPr id="5124" name="Picture 4" descr="C:\Users\Juliano\Documents\Igreja\IBVN\CTB Historia\A era dos reformadores\pag 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285860"/>
            <a:ext cx="2478088" cy="291623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500298" y="1643050"/>
            <a:ext cx="856300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Lutero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7224" y="6286520"/>
            <a:ext cx="197679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Catarina </a:t>
            </a:r>
            <a:r>
              <a:rPr lang="pt-BR" sz="1900" dirty="0" err="1" smtClean="0"/>
              <a:t>von</a:t>
            </a:r>
            <a:r>
              <a:rPr lang="pt-BR" sz="1900" dirty="0" smtClean="0"/>
              <a:t> </a:t>
            </a:r>
            <a:r>
              <a:rPr lang="pt-BR" sz="1900" dirty="0" err="1" smtClean="0"/>
              <a:t>Bora</a:t>
            </a:r>
            <a:endParaRPr lang="pt-BR" sz="1900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6858016" y="3071810"/>
            <a:ext cx="196076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Frederico, o sábio</a:t>
            </a:r>
          </a:p>
        </p:txBody>
      </p:sp>
      <p:pic>
        <p:nvPicPr>
          <p:cNvPr id="5125" name="Picture 5" descr="C:\Users\Juliano\Pictures\Drag\PhilippMelanchth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786190"/>
            <a:ext cx="3024231" cy="3749670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5143504" y="3714752"/>
            <a:ext cx="1390100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Melanchton</a:t>
            </a:r>
            <a:endParaRPr lang="pt-BR" sz="1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pic>
        <p:nvPicPr>
          <p:cNvPr id="6146" name="Picture 2" descr="C:\Users\Juliano\Pictures\Drag\95Thes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4699676" cy="3571900"/>
          </a:xfrm>
          <a:prstGeom prst="rect">
            <a:avLst/>
          </a:prstGeom>
          <a:noFill/>
        </p:spPr>
      </p:pic>
      <p:pic>
        <p:nvPicPr>
          <p:cNvPr id="6147" name="Picture 3" descr="C:\Users\Juliano\Pictures\Drag\luthe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495425"/>
            <a:ext cx="3131431" cy="5362575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428992" y="5357826"/>
            <a:ext cx="130353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As 95 teses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pic>
        <p:nvPicPr>
          <p:cNvPr id="7170" name="Picture 2" descr="C:\Users\Juliano\Pictures\Drag\Diet_of_Wor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2714620"/>
            <a:ext cx="5324335" cy="3357562"/>
          </a:xfrm>
          <a:prstGeom prst="rect">
            <a:avLst/>
          </a:prstGeom>
          <a:noFill/>
        </p:spPr>
      </p:pic>
      <p:pic>
        <p:nvPicPr>
          <p:cNvPr id="7171" name="Picture 3" descr="C:\Users\Juliano\Pictures\Drag\800px-Wartburg_Eisenach_DSCN3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00108"/>
            <a:ext cx="4152912" cy="3114684"/>
          </a:xfrm>
          <a:prstGeom prst="rect">
            <a:avLst/>
          </a:prstGeom>
          <a:noFill/>
        </p:spPr>
      </p:pic>
      <p:pic>
        <p:nvPicPr>
          <p:cNvPr id="7172" name="Picture 4" descr="C:\Users\Juliano\Pictures\Drag\800px-WartburgLutherstube1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303952"/>
            <a:ext cx="4927622" cy="3554047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714480" y="5857892"/>
            <a:ext cx="178168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Dieta de </a:t>
            </a:r>
            <a:r>
              <a:rPr lang="pt-BR" sz="1900" dirty="0" err="1" smtClean="0"/>
              <a:t>Worms</a:t>
            </a:r>
            <a:endParaRPr lang="pt-BR" sz="1900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6902962" y="3000372"/>
            <a:ext cx="224103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Castelo de </a:t>
            </a:r>
            <a:r>
              <a:rPr lang="pt-BR" sz="1900" dirty="0" err="1" smtClean="0"/>
              <a:t>Wartburg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14942" y="5715016"/>
            <a:ext cx="3204699" cy="677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Lutero queima a bula papal de</a:t>
            </a:r>
            <a:br>
              <a:rPr lang="pt-BR" sz="1900" dirty="0" smtClean="0"/>
            </a:br>
            <a:r>
              <a:rPr lang="pt-BR" sz="1900" dirty="0" smtClean="0"/>
              <a:t>excomunhão</a:t>
            </a:r>
          </a:p>
        </p:txBody>
      </p:sp>
      <p:pic>
        <p:nvPicPr>
          <p:cNvPr id="8194" name="Picture 2" descr="C:\Users\Juliano\Documents\Igreja\IBVN\CTB Historia\A era dos reformadores\pag 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3429024" cy="4827875"/>
          </a:xfrm>
          <a:prstGeom prst="rect">
            <a:avLst/>
          </a:prstGeom>
          <a:noFill/>
        </p:spPr>
      </p:pic>
      <p:pic>
        <p:nvPicPr>
          <p:cNvPr id="8195" name="Picture 3" descr="C:\Users\Juliano\Documents\Igreja\IBVN\CTB Historia\A era dos reformadores\pag 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285992"/>
            <a:ext cx="4791028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Zwinglio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Ulrich</a:t>
            </a:r>
            <a:r>
              <a:rPr lang="pt-BR" dirty="0" smtClean="0"/>
              <a:t> </a:t>
            </a:r>
            <a:r>
              <a:rPr lang="pt-BR" dirty="0" err="1" smtClean="0"/>
              <a:t>Zwingli</a:t>
            </a:r>
            <a:r>
              <a:rPr lang="pt-BR" dirty="0" smtClean="0"/>
              <a:t> (1484-1531)</a:t>
            </a:r>
          </a:p>
          <a:p>
            <a:pPr lvl="1"/>
            <a:r>
              <a:rPr lang="pt-BR" dirty="0" smtClean="0"/>
              <a:t>Zurique</a:t>
            </a:r>
          </a:p>
          <a:p>
            <a:pPr lvl="1"/>
            <a:r>
              <a:rPr lang="pt-BR" dirty="0" smtClean="0"/>
              <a:t>67 artigos</a:t>
            </a:r>
          </a:p>
          <a:p>
            <a:r>
              <a:rPr lang="pt-BR" dirty="0" smtClean="0"/>
              <a:t>Teologia de </a:t>
            </a:r>
            <a:r>
              <a:rPr lang="pt-BR" dirty="0" err="1" smtClean="0"/>
              <a:t>Zwinglio</a:t>
            </a:r>
            <a:endParaRPr lang="pt-BR" dirty="0" smtClean="0"/>
          </a:p>
          <a:p>
            <a:pPr lvl="1"/>
            <a:r>
              <a:rPr lang="pt-BR" i="1" dirty="0" smtClean="0"/>
              <a:t>sola </a:t>
            </a:r>
            <a:r>
              <a:rPr lang="pt-BR" i="1" dirty="0" err="1" smtClean="0"/>
              <a:t>scriptura</a:t>
            </a:r>
            <a:r>
              <a:rPr lang="pt-BR" i="1" dirty="0" smtClean="0"/>
              <a:t>, </a:t>
            </a:r>
            <a:r>
              <a:rPr lang="pt-BR" i="1" dirty="0" err="1" smtClean="0"/>
              <a:t>soli</a:t>
            </a:r>
            <a:r>
              <a:rPr lang="pt-BR" i="1" dirty="0" smtClean="0"/>
              <a:t> </a:t>
            </a:r>
            <a:r>
              <a:rPr lang="pt-BR" i="1" dirty="0" err="1" smtClean="0"/>
              <a:t>deo</a:t>
            </a:r>
            <a:r>
              <a:rPr lang="pt-BR" i="1" dirty="0" smtClean="0"/>
              <a:t> gloria</a:t>
            </a:r>
          </a:p>
          <a:p>
            <a:r>
              <a:rPr lang="pt-BR" dirty="0" err="1" smtClean="0"/>
              <a:t>Zwinglio</a:t>
            </a:r>
            <a:r>
              <a:rPr lang="pt-BR" dirty="0" smtClean="0"/>
              <a:t> x Lutero</a:t>
            </a:r>
          </a:p>
          <a:p>
            <a:r>
              <a:rPr lang="pt-BR" dirty="0" smtClean="0"/>
              <a:t>Heinrich </a:t>
            </a:r>
            <a:r>
              <a:rPr lang="pt-BR" dirty="0" err="1" smtClean="0"/>
              <a:t>Bullinger</a:t>
            </a:r>
            <a:r>
              <a:rPr lang="pt-BR" dirty="0" smtClean="0"/>
              <a:t> (1504-1575)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Zwinglio</a:t>
            </a:r>
            <a:endParaRPr lang="pt-BR" dirty="0"/>
          </a:p>
        </p:txBody>
      </p:sp>
      <p:pic>
        <p:nvPicPr>
          <p:cNvPr id="9218" name="Picture 2" descr="C:\Users\Juliano\Pictures\Drag\Ulrich_Zwing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3810000" cy="3937000"/>
          </a:xfrm>
          <a:prstGeom prst="rect">
            <a:avLst/>
          </a:prstGeom>
          <a:noFill/>
        </p:spPr>
      </p:pic>
      <p:pic>
        <p:nvPicPr>
          <p:cNvPr id="9220" name="Picture 4" descr="C:\Users\Juliano\Pictures\Drag\Geburtshaus_von_Huldrych_Zwing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4071934" cy="2753732"/>
          </a:xfrm>
          <a:prstGeom prst="rect">
            <a:avLst/>
          </a:prstGeom>
          <a:noFill/>
        </p:spPr>
      </p:pic>
      <p:pic>
        <p:nvPicPr>
          <p:cNvPr id="9219" name="Picture 3" descr="C:\Users\Juliano\Pictures\Drag\Heinrich_Bulling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572008"/>
            <a:ext cx="2091736" cy="2880745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285852" y="5429264"/>
            <a:ext cx="105667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Zwinglio</a:t>
            </a:r>
            <a:endParaRPr lang="pt-BR" sz="1900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5715008" y="6143644"/>
            <a:ext cx="108552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Bullinger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6000760" y="3929066"/>
            <a:ext cx="288217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Casa onde </a:t>
            </a:r>
            <a:r>
              <a:rPr lang="pt-BR" sz="1900" dirty="0" err="1" smtClean="0"/>
              <a:t>Zwinglio</a:t>
            </a:r>
            <a:r>
              <a:rPr lang="pt-BR" sz="1900" dirty="0" smtClean="0"/>
              <a:t> nasceu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Radicais da Reforma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Alemanha</a:t>
            </a:r>
          </a:p>
          <a:p>
            <a:pPr lvl="1"/>
            <a:r>
              <a:rPr lang="pt-BR" dirty="0" err="1" smtClean="0"/>
              <a:t>Karlstadt</a:t>
            </a:r>
            <a:endParaRPr lang="pt-BR" dirty="0" smtClean="0"/>
          </a:p>
          <a:p>
            <a:pPr lvl="1"/>
            <a:r>
              <a:rPr lang="pt-BR" dirty="0" err="1" smtClean="0"/>
              <a:t>Müntzer</a:t>
            </a:r>
            <a:endParaRPr lang="pt-BR" dirty="0" smtClean="0"/>
          </a:p>
          <a:p>
            <a:r>
              <a:rPr lang="pt-BR" dirty="0" err="1" smtClean="0"/>
              <a:t>Anabatistas</a:t>
            </a:r>
            <a:endParaRPr lang="pt-BR" dirty="0" smtClean="0"/>
          </a:p>
          <a:p>
            <a:pPr lvl="1"/>
            <a:r>
              <a:rPr lang="pt-BR" dirty="0" smtClean="0"/>
              <a:t>Perseguidos</a:t>
            </a:r>
          </a:p>
          <a:p>
            <a:pPr lvl="1"/>
            <a:r>
              <a:rPr lang="pt-BR" dirty="0" err="1" smtClean="0"/>
              <a:t>Münster</a:t>
            </a:r>
            <a:endParaRPr lang="pt-BR" dirty="0" smtClean="0"/>
          </a:p>
          <a:p>
            <a:pPr lvl="1"/>
            <a:r>
              <a:rPr lang="pt-BR" dirty="0" err="1" smtClean="0"/>
              <a:t>Menno</a:t>
            </a:r>
            <a:r>
              <a:rPr lang="pt-BR" dirty="0" smtClean="0"/>
              <a:t> </a:t>
            </a:r>
            <a:r>
              <a:rPr lang="pt-BR" dirty="0" err="1" smtClean="0"/>
              <a:t>Simmons</a:t>
            </a:r>
            <a:endParaRPr lang="pt-BR" dirty="0" smtClean="0"/>
          </a:p>
          <a:p>
            <a:r>
              <a:rPr lang="pt-BR" dirty="0" smtClean="0"/>
              <a:t>São os antepassados dos batistas?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Radicais da Reforma</a:t>
            </a:r>
            <a:endParaRPr lang="pt-BR" dirty="0"/>
          </a:p>
        </p:txBody>
      </p:sp>
      <p:pic>
        <p:nvPicPr>
          <p:cNvPr id="10243" name="Picture 3" descr="C:\Users\Juliano\Pictures\Drag\599px-Andreas_Bode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2127259" cy="2130957"/>
          </a:xfrm>
          <a:prstGeom prst="rect">
            <a:avLst/>
          </a:prstGeom>
          <a:noFill/>
        </p:spPr>
      </p:pic>
      <p:pic>
        <p:nvPicPr>
          <p:cNvPr id="10242" name="Picture 2" descr="C:\Users\Juliano\Pictures\Drag\476px-Iconocla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172770"/>
            <a:ext cx="2928958" cy="368523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14282" y="3429000"/>
            <a:ext cx="110476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Karlstadt</a:t>
            </a:r>
            <a:endParaRPr lang="pt-BR" sz="1900" dirty="0" smtClean="0"/>
          </a:p>
        </p:txBody>
      </p:sp>
      <p:pic>
        <p:nvPicPr>
          <p:cNvPr id="10244" name="Picture 4" descr="C:\Users\Juliano\Pictures\Drag\Thomas_Muentz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500175"/>
            <a:ext cx="1823906" cy="2608186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929058" y="3929066"/>
            <a:ext cx="103743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Müntzer</a:t>
            </a:r>
            <a:endParaRPr lang="pt-BR" sz="1900" dirty="0" smtClean="0"/>
          </a:p>
        </p:txBody>
      </p:sp>
      <p:pic>
        <p:nvPicPr>
          <p:cNvPr id="10245" name="Picture 5" descr="C:\Users\Juliano\Documents\Igreja\IBVN\CTB Historia\A era dos reformadores\Pag 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429132"/>
            <a:ext cx="3986223" cy="3006368"/>
          </a:xfrm>
          <a:prstGeom prst="rect">
            <a:avLst/>
          </a:prstGeom>
          <a:noFill/>
        </p:spPr>
      </p:pic>
      <p:pic>
        <p:nvPicPr>
          <p:cNvPr id="10246" name="Picture 6" descr="C:\Users\Juliano\Pictures\Drag\498px-Meno_simon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1357298"/>
            <a:ext cx="2085631" cy="2508252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7072330" y="3643314"/>
            <a:ext cx="188587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Menno</a:t>
            </a:r>
            <a:r>
              <a:rPr lang="pt-BR" sz="1900" dirty="0" smtClean="0"/>
              <a:t> </a:t>
            </a:r>
            <a:r>
              <a:rPr lang="pt-BR" sz="1900" dirty="0" err="1" smtClean="0"/>
              <a:t>Simmons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4214810" y="6286520"/>
            <a:ext cx="1375673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Anabatistas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3170098"/>
            <a:ext cx="8077201" cy="1673352"/>
          </a:xfrm>
        </p:spPr>
        <p:txBody>
          <a:bodyPr>
            <a:normAutofit/>
          </a:bodyPr>
          <a:lstStyle/>
          <a:p>
            <a:r>
              <a:rPr lang="pt-BR" dirty="0" smtClean="0"/>
              <a:t>Reforma e Igreja Moderna (1500-2000)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685800" y="1643051"/>
            <a:ext cx="8077201" cy="1499616"/>
          </a:xfrm>
        </p:spPr>
        <p:txBody>
          <a:bodyPr/>
          <a:lstStyle/>
          <a:p>
            <a:r>
              <a:rPr lang="pt-BR" dirty="0" smtClean="0"/>
              <a:t>Quarta Parte –  Reforma e Igreja Moderna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Mapa</a:t>
            </a:r>
            <a:endParaRPr lang="pt-BR" dirty="0"/>
          </a:p>
        </p:txBody>
      </p:sp>
      <p:pic>
        <p:nvPicPr>
          <p:cNvPr id="11267" name="Picture 3" descr="C:\Users\Juliano\Desktop\25-10-2008 19-46-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0"/>
            <a:ext cx="5857916" cy="6879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Calvino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Jean </a:t>
            </a:r>
            <a:r>
              <a:rPr lang="pt-BR" dirty="0" err="1" smtClean="0"/>
              <a:t>Cauvin</a:t>
            </a:r>
            <a:r>
              <a:rPr lang="pt-BR" dirty="0" smtClean="0"/>
              <a:t> (1509-1564)</a:t>
            </a:r>
          </a:p>
          <a:p>
            <a:pPr lvl="1"/>
            <a:r>
              <a:rPr lang="pt-BR" dirty="0" smtClean="0"/>
              <a:t>Genebra (</a:t>
            </a:r>
            <a:r>
              <a:rPr lang="pt-BR" dirty="0" err="1" smtClean="0"/>
              <a:t>Farel</a:t>
            </a:r>
            <a:r>
              <a:rPr lang="pt-BR" dirty="0" smtClean="0"/>
              <a:t>)</a:t>
            </a:r>
          </a:p>
          <a:p>
            <a:pPr lvl="1"/>
            <a:r>
              <a:rPr lang="pt-BR" dirty="0" err="1" smtClean="0"/>
              <a:t>Estrasburgo</a:t>
            </a:r>
            <a:r>
              <a:rPr lang="pt-BR" dirty="0" smtClean="0"/>
              <a:t> (</a:t>
            </a:r>
            <a:r>
              <a:rPr lang="pt-BR" dirty="0" err="1" smtClean="0"/>
              <a:t>Bucer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Família</a:t>
            </a:r>
          </a:p>
          <a:p>
            <a:pPr lvl="1"/>
            <a:r>
              <a:rPr lang="pt-BR" dirty="0" smtClean="0"/>
              <a:t>Genebra de novo</a:t>
            </a:r>
          </a:p>
          <a:p>
            <a:pPr lvl="1"/>
            <a:r>
              <a:rPr lang="pt-BR" dirty="0" err="1" smtClean="0"/>
              <a:t>Serveto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Calvino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Teologia de Calvino</a:t>
            </a:r>
          </a:p>
          <a:p>
            <a:pPr lvl="1"/>
            <a:r>
              <a:rPr lang="pt-BR" dirty="0" smtClean="0"/>
              <a:t>Comentário</a:t>
            </a:r>
          </a:p>
          <a:p>
            <a:pPr lvl="1"/>
            <a:r>
              <a:rPr lang="pt-BR" dirty="0" smtClean="0"/>
              <a:t>Institutas da Religião Cristã</a:t>
            </a:r>
          </a:p>
          <a:p>
            <a:pPr lvl="2"/>
            <a:r>
              <a:rPr lang="pt-BR" dirty="0" smtClean="0"/>
              <a:t>Bíblica</a:t>
            </a:r>
          </a:p>
          <a:p>
            <a:pPr lvl="2"/>
            <a:r>
              <a:rPr lang="pt-BR" dirty="0" smtClean="0"/>
              <a:t>Sistemática</a:t>
            </a:r>
          </a:p>
          <a:p>
            <a:pPr lvl="2"/>
            <a:r>
              <a:rPr lang="pt-BR" dirty="0" smtClean="0"/>
              <a:t>Devocional</a:t>
            </a:r>
          </a:p>
          <a:p>
            <a:pPr lvl="2"/>
            <a:r>
              <a:rPr lang="pt-BR" dirty="0" smtClean="0"/>
              <a:t>Prática</a:t>
            </a:r>
          </a:p>
          <a:p>
            <a:pPr lvl="2"/>
            <a:r>
              <a:rPr lang="pt-BR" dirty="0" smtClean="0"/>
              <a:t>Adaptação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Calvino</a:t>
            </a:r>
            <a:endParaRPr lang="pt-BR" dirty="0"/>
          </a:p>
        </p:txBody>
      </p:sp>
      <p:pic>
        <p:nvPicPr>
          <p:cNvPr id="1029" name="Picture 5" descr="C:\Users\Juliano\Documents\Igreja\IBVN\CTB Historia\A era dos reformadores\pag 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428736"/>
            <a:ext cx="3187704" cy="2569254"/>
          </a:xfrm>
          <a:prstGeom prst="rect">
            <a:avLst/>
          </a:prstGeom>
          <a:noFill/>
        </p:spPr>
      </p:pic>
      <p:pic>
        <p:nvPicPr>
          <p:cNvPr id="1030" name="Picture 6" descr="C:\Users\Juliano\Documents\Igreja\IBVN\CTB Historia\A era dos reformadores\pag 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16683"/>
            <a:ext cx="3327406" cy="2741317"/>
          </a:xfrm>
          <a:prstGeom prst="rect">
            <a:avLst/>
          </a:prstGeom>
          <a:noFill/>
        </p:spPr>
      </p:pic>
      <p:pic>
        <p:nvPicPr>
          <p:cNvPr id="1031" name="Picture 7" descr="C:\Users\Juliano\Pictures\Personalidades\John_Calvi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14488"/>
            <a:ext cx="3539117" cy="492442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285984" y="6143644"/>
            <a:ext cx="143831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João Calvino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57950" y="3500438"/>
            <a:ext cx="164029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Farel</a:t>
            </a:r>
            <a:r>
              <a:rPr lang="pt-BR" sz="1900" dirty="0" smtClean="0"/>
              <a:t> e Calvino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500562" y="6473291"/>
            <a:ext cx="2271880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Expulsos de Genebra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Calvino</a:t>
            </a:r>
            <a:endParaRPr lang="pt-BR" dirty="0"/>
          </a:p>
        </p:txBody>
      </p:sp>
      <p:pic>
        <p:nvPicPr>
          <p:cNvPr id="1027" name="Picture 3" descr="C:\Users\Juliano\Pictures\Drag\ReformationsdenkmalGenf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5619750" cy="3810000"/>
          </a:xfrm>
          <a:prstGeom prst="rect">
            <a:avLst/>
          </a:prstGeom>
          <a:noFill/>
        </p:spPr>
      </p:pic>
      <p:pic>
        <p:nvPicPr>
          <p:cNvPr id="1028" name="Picture 4" descr="C:\Users\Juliano\Pictures\Drag\345px-Tholu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28094"/>
            <a:ext cx="3300426" cy="5729906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928662" y="5000636"/>
            <a:ext cx="4019089" cy="677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Monumento Internacional da Reforma</a:t>
            </a:r>
            <a:br>
              <a:rPr lang="pt-BR" sz="1900" dirty="0" smtClean="0"/>
            </a:br>
            <a:r>
              <a:rPr lang="pt-BR" sz="1900" dirty="0" err="1" smtClean="0"/>
              <a:t>Farel</a:t>
            </a:r>
            <a:r>
              <a:rPr lang="pt-BR" sz="1900" dirty="0" smtClean="0"/>
              <a:t>, Calvino, </a:t>
            </a:r>
            <a:r>
              <a:rPr lang="pt-BR" sz="1900" dirty="0" err="1" smtClean="0"/>
              <a:t>Beza</a:t>
            </a:r>
            <a:r>
              <a:rPr lang="pt-BR" sz="1900" dirty="0" smtClean="0"/>
              <a:t> e </a:t>
            </a:r>
            <a:r>
              <a:rPr lang="pt-BR" sz="1900" dirty="0" err="1" smtClean="0"/>
              <a:t>Knox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2714612" y="6286520"/>
            <a:ext cx="328985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Institutio</a:t>
            </a:r>
            <a:r>
              <a:rPr lang="pt-BR" sz="1900" dirty="0" smtClean="0"/>
              <a:t> </a:t>
            </a:r>
            <a:r>
              <a:rPr lang="pt-BR" sz="1900" dirty="0" err="1" smtClean="0"/>
              <a:t>Christianae</a:t>
            </a:r>
            <a:r>
              <a:rPr lang="pt-BR" sz="1900" dirty="0" smtClean="0"/>
              <a:t> </a:t>
            </a:r>
            <a:r>
              <a:rPr lang="pt-BR" sz="1900" dirty="0" err="1" smtClean="0"/>
              <a:t>Religionis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Reforma na Inglaterra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Igreja Anglicana – reis e rainhas</a:t>
            </a:r>
          </a:p>
          <a:p>
            <a:pPr lvl="1"/>
            <a:r>
              <a:rPr lang="pt-BR" dirty="0" smtClean="0"/>
              <a:t>Henrique VIII (1491-1547)</a:t>
            </a:r>
          </a:p>
          <a:p>
            <a:pPr lvl="2"/>
            <a:r>
              <a:rPr lang="pt-BR" dirty="0" smtClean="0"/>
              <a:t>Autorização para o divórcio</a:t>
            </a:r>
          </a:p>
          <a:p>
            <a:pPr lvl="2"/>
            <a:r>
              <a:rPr lang="en-US" dirty="0" err="1" smtClean="0"/>
              <a:t>Cabeça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igreja</a:t>
            </a:r>
            <a:r>
              <a:rPr lang="en-US" dirty="0" smtClean="0"/>
              <a:t> (1534)</a:t>
            </a:r>
            <a:endParaRPr lang="pt-BR" dirty="0" smtClean="0"/>
          </a:p>
          <a:p>
            <a:pPr lvl="1"/>
            <a:r>
              <a:rPr lang="pt-BR" dirty="0" smtClean="0"/>
              <a:t>Eduardo VI (1537-1553)</a:t>
            </a:r>
          </a:p>
          <a:p>
            <a:pPr lvl="2"/>
            <a:r>
              <a:rPr lang="pt-BR" dirty="0" smtClean="0"/>
              <a:t>Protestante</a:t>
            </a:r>
          </a:p>
          <a:p>
            <a:pPr lvl="1"/>
            <a:r>
              <a:rPr lang="pt-BR" dirty="0" smtClean="0"/>
              <a:t>Maria I, a sanguinária (</a:t>
            </a:r>
            <a:r>
              <a:rPr lang="pt-BR" dirty="0" err="1" smtClean="0"/>
              <a:t>r.</a:t>
            </a:r>
            <a:r>
              <a:rPr lang="pt-BR" dirty="0" smtClean="0"/>
              <a:t> 1553 a 1558)</a:t>
            </a:r>
          </a:p>
          <a:p>
            <a:pPr lvl="2"/>
            <a:r>
              <a:rPr lang="pt-BR" dirty="0" smtClean="0"/>
              <a:t>Perseguição, mortes e fugas para o continente</a:t>
            </a:r>
          </a:p>
          <a:p>
            <a:pPr lvl="1"/>
            <a:r>
              <a:rPr lang="pt-BR" dirty="0" smtClean="0"/>
              <a:t>Elizabeth I (Isabel) (</a:t>
            </a:r>
            <a:r>
              <a:rPr lang="pt-BR" dirty="0" err="1" smtClean="0"/>
              <a:t>r.</a:t>
            </a:r>
            <a:r>
              <a:rPr lang="pt-BR" dirty="0" smtClean="0"/>
              <a:t> 1558 – 1603)</a:t>
            </a:r>
          </a:p>
          <a:p>
            <a:pPr lvl="2"/>
            <a:r>
              <a:rPr lang="pt-BR" dirty="0" smtClean="0"/>
              <a:t>Protestante, mas não puritana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Reforma na Inglaterra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Anglicanismo</a:t>
            </a:r>
          </a:p>
          <a:p>
            <a:pPr lvl="1"/>
            <a:r>
              <a:rPr lang="pt-BR" dirty="0" smtClean="0"/>
              <a:t>Via Media</a:t>
            </a:r>
          </a:p>
          <a:p>
            <a:pPr lvl="1"/>
            <a:r>
              <a:rPr lang="pt-BR" dirty="0" smtClean="0"/>
              <a:t>Influência de </a:t>
            </a:r>
            <a:r>
              <a:rPr lang="pt-BR" dirty="0" err="1" smtClean="0"/>
              <a:t>Wycliffe</a:t>
            </a:r>
            <a:r>
              <a:rPr lang="pt-BR" dirty="0" smtClean="0"/>
              <a:t> (</a:t>
            </a:r>
            <a:r>
              <a:rPr lang="pt-BR" dirty="0" err="1" smtClean="0"/>
              <a:t>Lolardos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Influência de Lutero (White </a:t>
            </a:r>
            <a:r>
              <a:rPr lang="pt-BR" dirty="0" err="1" smtClean="0"/>
              <a:t>Horse</a:t>
            </a:r>
            <a:r>
              <a:rPr lang="pt-BR" dirty="0" smtClean="0"/>
              <a:t> </a:t>
            </a:r>
            <a:r>
              <a:rPr lang="pt-BR" dirty="0" err="1" smtClean="0"/>
              <a:t>Inn</a:t>
            </a:r>
            <a:r>
              <a:rPr lang="pt-BR" dirty="0" smtClean="0"/>
              <a:t>)</a:t>
            </a:r>
          </a:p>
          <a:p>
            <a:r>
              <a:rPr lang="pt-BR" dirty="0" smtClean="0"/>
              <a:t>Líderes da Reforma</a:t>
            </a:r>
          </a:p>
          <a:p>
            <a:pPr lvl="1"/>
            <a:r>
              <a:rPr lang="pt-BR" dirty="0" smtClean="0"/>
              <a:t>Thomas </a:t>
            </a:r>
            <a:r>
              <a:rPr lang="pt-BR" dirty="0" err="1" smtClean="0"/>
              <a:t>Cranmer</a:t>
            </a:r>
            <a:r>
              <a:rPr lang="pt-BR" dirty="0" smtClean="0"/>
              <a:t> (1489-1556)</a:t>
            </a:r>
          </a:p>
          <a:p>
            <a:pPr lvl="1"/>
            <a:r>
              <a:rPr lang="pt-BR" dirty="0" smtClean="0"/>
              <a:t>Hugh </a:t>
            </a:r>
            <a:r>
              <a:rPr lang="pt-BR" dirty="0" err="1" smtClean="0"/>
              <a:t>Latimer</a:t>
            </a:r>
            <a:r>
              <a:rPr lang="pt-BR" dirty="0" smtClean="0"/>
              <a:t> (1485-1555)</a:t>
            </a:r>
          </a:p>
          <a:p>
            <a:pPr lvl="1"/>
            <a:r>
              <a:rPr lang="pt-BR" dirty="0" smtClean="0"/>
              <a:t>William </a:t>
            </a:r>
            <a:r>
              <a:rPr lang="pt-BR" dirty="0" err="1" smtClean="0"/>
              <a:t>Tyndale</a:t>
            </a:r>
            <a:r>
              <a:rPr lang="pt-BR" dirty="0" smtClean="0"/>
              <a:t> (1494-1536)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Reforma na Inglaterra</a:t>
            </a:r>
            <a:endParaRPr lang="pt-BR" dirty="0"/>
          </a:p>
        </p:txBody>
      </p:sp>
      <p:pic>
        <p:nvPicPr>
          <p:cNvPr id="1026" name="Picture 2" descr="C:\Users\Juliano\Pictures\Drag\449px-Edward_VI_of_England_c._1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258472"/>
            <a:ext cx="2000264" cy="2673209"/>
          </a:xfrm>
          <a:prstGeom prst="rect">
            <a:avLst/>
          </a:prstGeom>
          <a:noFill/>
        </p:spPr>
      </p:pic>
      <p:pic>
        <p:nvPicPr>
          <p:cNvPr id="1027" name="Picture 3" descr="C:\Users\Juliano\Pictures\Drag\BHC2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58473"/>
            <a:ext cx="1871856" cy="2690793"/>
          </a:xfrm>
          <a:prstGeom prst="rect">
            <a:avLst/>
          </a:prstGeom>
          <a:noFill/>
        </p:spPr>
      </p:pic>
      <p:pic>
        <p:nvPicPr>
          <p:cNvPr id="1028" name="Picture 4" descr="C:\Users\Juliano\Pictures\Drag\446px-El_bieta_I_lat_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258473"/>
            <a:ext cx="2000264" cy="2687271"/>
          </a:xfrm>
          <a:prstGeom prst="rect">
            <a:avLst/>
          </a:prstGeom>
          <a:noFill/>
        </p:spPr>
      </p:pic>
      <p:pic>
        <p:nvPicPr>
          <p:cNvPr id="1029" name="Picture 5" descr="C:\Users\Juliano\Pictures\Drag\Mary_I_of_Engla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258473"/>
            <a:ext cx="2000264" cy="2667019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57158" y="4758803"/>
            <a:ext cx="146800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Henrique VIII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28926" y="4758803"/>
            <a:ext cx="127404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Eduardo VI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86380" y="4758803"/>
            <a:ext cx="86752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Maria I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286644" y="4731284"/>
            <a:ext cx="123300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Elizabeth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Reforma na Inglaterra</a:t>
            </a:r>
            <a:endParaRPr lang="pt-BR" dirty="0"/>
          </a:p>
        </p:txBody>
      </p:sp>
      <p:pic>
        <p:nvPicPr>
          <p:cNvPr id="4" name="Picture 6" descr="C:\Users\Juliano\Pictures\Drag\485px-Thomas-Cranmer-ez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85926"/>
            <a:ext cx="2697149" cy="3336201"/>
          </a:xfrm>
          <a:prstGeom prst="rect">
            <a:avLst/>
          </a:prstGeom>
          <a:noFill/>
        </p:spPr>
      </p:pic>
      <p:pic>
        <p:nvPicPr>
          <p:cNvPr id="5" name="Picture 7" descr="C:\Users\Juliano\Pictures\Drag\463px-Hugh_Latim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786058"/>
            <a:ext cx="2946654" cy="3811758"/>
          </a:xfrm>
          <a:prstGeom prst="rect">
            <a:avLst/>
          </a:prstGeom>
          <a:noFill/>
        </p:spPr>
      </p:pic>
      <p:pic>
        <p:nvPicPr>
          <p:cNvPr id="6" name="Picture 8" descr="C:\Users\Juliano\Pictures\Drag\494px-William_Tyndale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928802"/>
            <a:ext cx="2631303" cy="319085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714348" y="4929198"/>
            <a:ext cx="191441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Thomas </a:t>
            </a:r>
            <a:r>
              <a:rPr lang="pt-BR" sz="1900" dirty="0" err="1" smtClean="0"/>
              <a:t>Cranmer</a:t>
            </a:r>
            <a:endParaRPr lang="pt-BR" sz="1900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3714744" y="6286520"/>
            <a:ext cx="157284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Hugh </a:t>
            </a:r>
            <a:r>
              <a:rPr lang="pt-BR" sz="1900" dirty="0" err="1" smtClean="0"/>
              <a:t>Latimer</a:t>
            </a:r>
            <a:endParaRPr lang="pt-BR" sz="1900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6357950" y="4929198"/>
            <a:ext cx="157284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Hugh </a:t>
            </a:r>
            <a:r>
              <a:rPr lang="pt-BR" sz="1900" dirty="0" err="1" smtClean="0"/>
              <a:t>Latimer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John </a:t>
            </a:r>
            <a:r>
              <a:rPr lang="pt-BR" dirty="0" err="1" smtClean="0"/>
              <a:t>Knox</a:t>
            </a:r>
            <a:r>
              <a:rPr lang="pt-BR" dirty="0" smtClean="0"/>
              <a:t> e a Reforma na Escócia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John </a:t>
            </a:r>
            <a:r>
              <a:rPr lang="pt-BR" dirty="0" err="1" smtClean="0"/>
              <a:t>Knox</a:t>
            </a:r>
            <a:r>
              <a:rPr lang="pt-BR" dirty="0" smtClean="0"/>
              <a:t> (1514-1572)</a:t>
            </a:r>
          </a:p>
          <a:p>
            <a:pPr lvl="1"/>
            <a:r>
              <a:rPr lang="en-US" dirty="0" smtClean="0"/>
              <a:t>Padre, professor, </a:t>
            </a:r>
            <a:r>
              <a:rPr lang="en-US" dirty="0" err="1" smtClean="0"/>
              <a:t>guarda-costas</a:t>
            </a:r>
            <a:r>
              <a:rPr lang="en-US" dirty="0" smtClean="0"/>
              <a:t>, </a:t>
            </a:r>
            <a:r>
              <a:rPr lang="en-US" dirty="0" err="1" smtClean="0"/>
              <a:t>pregador</a:t>
            </a:r>
            <a:r>
              <a:rPr lang="en-US" dirty="0" smtClean="0"/>
              <a:t>, </a:t>
            </a:r>
            <a:r>
              <a:rPr lang="en-US" dirty="0" err="1" smtClean="0"/>
              <a:t>escravo</a:t>
            </a:r>
            <a:endParaRPr lang="en-US" dirty="0" smtClean="0"/>
          </a:p>
          <a:p>
            <a:pPr lvl="1"/>
            <a:r>
              <a:rPr lang="en-US" dirty="0" err="1" smtClean="0"/>
              <a:t>Inglaterra</a:t>
            </a:r>
            <a:r>
              <a:rPr lang="en-US" dirty="0" smtClean="0"/>
              <a:t> e </a:t>
            </a:r>
            <a:r>
              <a:rPr lang="en-US" dirty="0" err="1" smtClean="0"/>
              <a:t>Alemanha</a:t>
            </a:r>
            <a:endParaRPr lang="en-US" dirty="0" smtClean="0"/>
          </a:p>
          <a:p>
            <a:pPr lvl="1"/>
            <a:r>
              <a:rPr lang="en-US" dirty="0" err="1" smtClean="0"/>
              <a:t>Genebra</a:t>
            </a:r>
            <a:r>
              <a:rPr lang="en-US" dirty="0" smtClean="0"/>
              <a:t> com Calvino – “</a:t>
            </a:r>
            <a:r>
              <a:rPr lang="pt-BR" dirty="0" smtClean="0"/>
              <a:t>a mais perfeita escola de Cristo que já existiu sobre a terra</a:t>
            </a:r>
            <a:r>
              <a:rPr lang="en-US" dirty="0" smtClean="0"/>
              <a:t>”</a:t>
            </a:r>
          </a:p>
          <a:p>
            <a:pPr lvl="1"/>
            <a:r>
              <a:rPr lang="en-US" dirty="0" err="1" smtClean="0"/>
              <a:t>Escócia</a:t>
            </a:r>
            <a:r>
              <a:rPr lang="en-US" dirty="0" smtClean="0"/>
              <a:t> (1559)</a:t>
            </a:r>
          </a:p>
          <a:p>
            <a:pPr lvl="1"/>
            <a:endParaRPr lang="en-US" dirty="0" smtClean="0"/>
          </a:p>
          <a:p>
            <a:pPr lvl="1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Reforma e Igreja Moderna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Contexto da Reforma</a:t>
            </a:r>
          </a:p>
          <a:p>
            <a:r>
              <a:rPr lang="pt-BR" dirty="0" smtClean="0"/>
              <a:t>Erasmo e os Humanistas</a:t>
            </a:r>
          </a:p>
          <a:p>
            <a:r>
              <a:rPr lang="pt-BR" dirty="0" smtClean="0"/>
              <a:t>Lutero</a:t>
            </a:r>
          </a:p>
          <a:p>
            <a:r>
              <a:rPr lang="pt-BR" dirty="0" err="1" smtClean="0"/>
              <a:t>Zwinglio</a:t>
            </a:r>
            <a:endParaRPr lang="pt-BR" dirty="0" smtClean="0"/>
          </a:p>
          <a:p>
            <a:r>
              <a:rPr lang="pt-BR" dirty="0" smtClean="0"/>
              <a:t>Radicais da Reforma</a:t>
            </a:r>
          </a:p>
          <a:p>
            <a:r>
              <a:rPr lang="pt-BR" dirty="0" smtClean="0"/>
              <a:t>Calvino</a:t>
            </a:r>
          </a:p>
          <a:p>
            <a:r>
              <a:rPr lang="pt-BR" dirty="0" smtClean="0"/>
              <a:t>Reforma Inglesa</a:t>
            </a:r>
          </a:p>
          <a:p>
            <a:r>
              <a:rPr lang="pt-BR" dirty="0" smtClean="0"/>
              <a:t>John </a:t>
            </a:r>
            <a:r>
              <a:rPr lang="pt-BR" dirty="0" err="1" smtClean="0"/>
              <a:t>Knox</a:t>
            </a:r>
            <a:r>
              <a:rPr lang="pt-BR" dirty="0" smtClean="0"/>
              <a:t> e a Reforma Escocesa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Reforma Católica</a:t>
            </a:r>
          </a:p>
          <a:p>
            <a:r>
              <a:rPr lang="pt-BR" dirty="0" smtClean="0"/>
              <a:t>Resultados da Reforma</a:t>
            </a:r>
          </a:p>
          <a:p>
            <a:r>
              <a:rPr lang="pt-BR" dirty="0" smtClean="0"/>
              <a:t>Os Puritanos</a:t>
            </a:r>
          </a:p>
          <a:p>
            <a:r>
              <a:rPr lang="pt-BR" dirty="0" smtClean="0"/>
              <a:t>Protestantes no Novo Mundo</a:t>
            </a:r>
          </a:p>
          <a:p>
            <a:r>
              <a:rPr lang="pt-BR" dirty="0" smtClean="0"/>
              <a:t>Ortodoxia Protestante</a:t>
            </a:r>
          </a:p>
          <a:p>
            <a:r>
              <a:rPr lang="pt-BR" dirty="0" smtClean="0"/>
              <a:t>Iluminismo e Romantismo</a:t>
            </a:r>
          </a:p>
          <a:p>
            <a:r>
              <a:rPr lang="pt-BR" dirty="0" err="1" smtClean="0"/>
              <a:t>Pietismo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John </a:t>
            </a:r>
            <a:r>
              <a:rPr lang="pt-BR" dirty="0" err="1" smtClean="0"/>
              <a:t>Knox</a:t>
            </a:r>
            <a:r>
              <a:rPr lang="pt-BR" dirty="0" smtClean="0"/>
              <a:t> e a Reforma na Escócia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143768" y="6143644"/>
            <a:ext cx="122819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</a:t>
            </a:r>
            <a:r>
              <a:rPr lang="pt-BR" sz="1900" dirty="0" err="1" smtClean="0"/>
              <a:t>Knox</a:t>
            </a:r>
            <a:endParaRPr lang="pt-BR" sz="1900" dirty="0" smtClean="0"/>
          </a:p>
        </p:txBody>
      </p:sp>
      <p:pic>
        <p:nvPicPr>
          <p:cNvPr id="2050" name="Picture 2" descr="C:\Users\Juliano\Pictures\Drag\ReformationsdenkmalGenf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4905370" cy="3325675"/>
          </a:xfrm>
          <a:prstGeom prst="rect">
            <a:avLst/>
          </a:prstGeom>
          <a:noFill/>
        </p:spPr>
      </p:pic>
      <p:pic>
        <p:nvPicPr>
          <p:cNvPr id="2051" name="Picture 3" descr="C:\Users\Juliano\Pictures\Drag\John_Kn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50"/>
            <a:ext cx="3009914" cy="4259312"/>
          </a:xfrm>
          <a:prstGeom prst="rect">
            <a:avLst/>
          </a:prstGeom>
          <a:noFill/>
        </p:spPr>
      </p:pic>
      <p:pic>
        <p:nvPicPr>
          <p:cNvPr id="2052" name="Picture 4" descr="C:\Users\Juliano\Pictures\Drag\KnoxByWilk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143248"/>
            <a:ext cx="4932910" cy="3880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Reforma Católica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1" cy="5214950"/>
          </a:xfrm>
        </p:spPr>
        <p:txBody>
          <a:bodyPr>
            <a:normAutofit lnSpcReduction="10000"/>
          </a:bodyPr>
          <a:lstStyle/>
          <a:p>
            <a:r>
              <a:rPr lang="pt-BR" dirty="0" err="1" smtClean="0"/>
              <a:t>Contra-reforma</a:t>
            </a:r>
            <a:endParaRPr lang="pt-BR" dirty="0" smtClean="0"/>
          </a:p>
          <a:p>
            <a:pPr lvl="1"/>
            <a:r>
              <a:rPr lang="en-US" dirty="0" smtClean="0"/>
              <a:t>Como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partida</a:t>
            </a:r>
            <a:r>
              <a:rPr lang="en-US" dirty="0" smtClean="0"/>
              <a:t> de </a:t>
            </a:r>
            <a:r>
              <a:rPr lang="en-US" dirty="0" err="1" smtClean="0"/>
              <a:t>futebol</a:t>
            </a:r>
            <a:r>
              <a:rPr lang="en-US" dirty="0" smtClean="0"/>
              <a:t> </a:t>
            </a:r>
            <a:r>
              <a:rPr lang="en-US" dirty="0" err="1" smtClean="0"/>
              <a:t>americano</a:t>
            </a:r>
            <a:r>
              <a:rPr lang="en-US" dirty="0" smtClean="0"/>
              <a:t>:</a:t>
            </a:r>
          </a:p>
          <a:p>
            <a:pPr lvl="2"/>
            <a:r>
              <a:rPr lang="pt-BR" dirty="0" smtClean="0"/>
              <a:t>1º. Quarto: 7 x 0</a:t>
            </a:r>
          </a:p>
          <a:p>
            <a:pPr lvl="2"/>
            <a:r>
              <a:rPr lang="pt-BR" dirty="0" smtClean="0"/>
              <a:t>2º quarto: 35 x 7</a:t>
            </a:r>
          </a:p>
          <a:p>
            <a:pPr lvl="2"/>
            <a:r>
              <a:rPr lang="pt-BR" dirty="0" smtClean="0"/>
              <a:t>3º. Quarto: 42 x 35</a:t>
            </a:r>
          </a:p>
          <a:p>
            <a:pPr lvl="2"/>
            <a:r>
              <a:rPr lang="pt-BR" dirty="0" smtClean="0"/>
              <a:t>4º quarto: 42 x 45</a:t>
            </a:r>
          </a:p>
          <a:p>
            <a:r>
              <a:rPr lang="en-US" dirty="0" err="1" smtClean="0"/>
              <a:t>Companhia</a:t>
            </a:r>
            <a:r>
              <a:rPr lang="en-US" dirty="0" smtClean="0"/>
              <a:t> de Jesus (1534 e 1540)</a:t>
            </a:r>
          </a:p>
          <a:p>
            <a:pPr lvl="1"/>
            <a:r>
              <a:rPr lang="en-US" dirty="0" err="1" smtClean="0"/>
              <a:t>Obediência</a:t>
            </a:r>
            <a:r>
              <a:rPr lang="en-US" dirty="0" smtClean="0"/>
              <a:t> </a:t>
            </a:r>
            <a:r>
              <a:rPr lang="en-US" dirty="0" err="1" smtClean="0"/>
              <a:t>cega</a:t>
            </a:r>
            <a:r>
              <a:rPr lang="en-US" dirty="0" smtClean="0"/>
              <a:t> à </a:t>
            </a:r>
            <a:r>
              <a:rPr lang="en-US" dirty="0" err="1" smtClean="0"/>
              <a:t>igreja</a:t>
            </a:r>
            <a:endParaRPr lang="en-US" dirty="0" smtClean="0"/>
          </a:p>
          <a:p>
            <a:pPr lvl="1"/>
            <a:r>
              <a:rPr lang="en-US" dirty="0" err="1" smtClean="0"/>
              <a:t>Educação</a:t>
            </a:r>
            <a:endParaRPr lang="en-US" dirty="0" smtClean="0"/>
          </a:p>
          <a:p>
            <a:pPr lvl="1"/>
            <a:r>
              <a:rPr lang="en-US" dirty="0" err="1" smtClean="0"/>
              <a:t>Teologia</a:t>
            </a:r>
            <a:endParaRPr lang="en-US" dirty="0" smtClean="0"/>
          </a:p>
          <a:p>
            <a:pPr lvl="1"/>
            <a:r>
              <a:rPr lang="en-US" dirty="0" err="1" smtClean="0"/>
              <a:t>Missões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Reforma Católica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1" cy="5214950"/>
          </a:xfrm>
        </p:spPr>
        <p:txBody>
          <a:bodyPr>
            <a:normAutofit/>
          </a:bodyPr>
          <a:lstStyle/>
          <a:p>
            <a:r>
              <a:rPr lang="pt-BR" dirty="0" smtClean="0"/>
              <a:t>Espanha, o bastião do catolicismo</a:t>
            </a:r>
          </a:p>
          <a:p>
            <a:r>
              <a:rPr lang="pt-BR" dirty="0" smtClean="0"/>
              <a:t>O Concílio de Trento (1545-1564)</a:t>
            </a:r>
          </a:p>
          <a:p>
            <a:pPr lvl="1"/>
            <a:r>
              <a:rPr lang="pt-BR" dirty="0" smtClean="0"/>
              <a:t>Nova religião </a:t>
            </a:r>
            <a:r>
              <a:rPr lang="pt-BR" dirty="0" err="1" smtClean="0"/>
              <a:t>trentina</a:t>
            </a:r>
            <a:r>
              <a:rPr lang="pt-BR" dirty="0" smtClean="0"/>
              <a:t> = catolicismo moderno</a:t>
            </a:r>
          </a:p>
          <a:p>
            <a:r>
              <a:rPr lang="pt-BR" dirty="0" smtClean="0"/>
              <a:t>Algumas ênfases de Trento</a:t>
            </a:r>
          </a:p>
          <a:p>
            <a:pPr lvl="1"/>
            <a:r>
              <a:rPr lang="pt-BR" dirty="0" smtClean="0"/>
              <a:t>Autoridade no Papa</a:t>
            </a:r>
          </a:p>
          <a:p>
            <a:pPr lvl="1"/>
            <a:r>
              <a:rPr lang="pt-BR" dirty="0" smtClean="0"/>
              <a:t>Assuntos antes abertos à discussão foram fechados</a:t>
            </a:r>
          </a:p>
          <a:p>
            <a:pPr lvl="1"/>
            <a:r>
              <a:rPr lang="pt-BR" dirty="0" smtClean="0"/>
              <a:t>Reforma moral</a:t>
            </a:r>
          </a:p>
          <a:p>
            <a:pPr lvl="1"/>
            <a:r>
              <a:rPr lang="en-US" dirty="0" err="1" smtClean="0"/>
              <a:t>Tradição</a:t>
            </a:r>
            <a:r>
              <a:rPr lang="en-US" dirty="0" smtClean="0"/>
              <a:t> </a:t>
            </a:r>
            <a:r>
              <a:rPr lang="en-US" dirty="0" err="1" smtClean="0"/>
              <a:t>supervalorizada</a:t>
            </a:r>
            <a:endParaRPr lang="en-US" dirty="0" smtClean="0"/>
          </a:p>
          <a:p>
            <a:pPr lvl="1"/>
            <a:r>
              <a:rPr lang="en-US" dirty="0" err="1" smtClean="0"/>
              <a:t>Salvação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fé</a:t>
            </a:r>
            <a:r>
              <a:rPr lang="en-US" dirty="0" smtClean="0"/>
              <a:t>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amor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Reforma Católica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1" cy="5214950"/>
          </a:xfrm>
        </p:spPr>
        <p:txBody>
          <a:bodyPr>
            <a:normAutofit/>
          </a:bodyPr>
          <a:lstStyle/>
          <a:p>
            <a:r>
              <a:rPr lang="en-US" dirty="0" err="1" smtClean="0"/>
              <a:t>Defensores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igreja</a:t>
            </a:r>
            <a:r>
              <a:rPr lang="en-US" dirty="0" smtClean="0"/>
              <a:t> contra Trento</a:t>
            </a:r>
          </a:p>
          <a:p>
            <a:pPr lvl="1"/>
            <a:r>
              <a:rPr lang="en-US" dirty="0" err="1" smtClean="0"/>
              <a:t>Luteranos</a:t>
            </a:r>
            <a:r>
              <a:rPr lang="en-US" dirty="0" smtClean="0"/>
              <a:t> – Martin Chemnitz (1522-1586)</a:t>
            </a:r>
          </a:p>
          <a:p>
            <a:pPr lvl="1"/>
            <a:r>
              <a:rPr lang="en-US" dirty="0" err="1" smtClean="0"/>
              <a:t>Reformados</a:t>
            </a:r>
            <a:r>
              <a:rPr lang="en-US" dirty="0" smtClean="0"/>
              <a:t> - Calvino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Reforma Católica</a:t>
            </a:r>
            <a:endParaRPr lang="pt-BR" dirty="0"/>
          </a:p>
        </p:txBody>
      </p:sp>
      <p:pic>
        <p:nvPicPr>
          <p:cNvPr id="3" name="Picture 2" descr="C:\Users\Juliano\Documents\Igreja\IBVN\CTB Historia\A era dos reformadores\pag 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973" y="1643050"/>
            <a:ext cx="3285027" cy="4786346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6357950" y="6215082"/>
            <a:ext cx="181008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Inácio de Loyola</a:t>
            </a:r>
          </a:p>
        </p:txBody>
      </p:sp>
      <p:pic>
        <p:nvPicPr>
          <p:cNvPr id="4" name="Picture 3" descr="C:\Users\Juliano\Pictures\Drag\800px-Xavier_f_map_of_voyages_as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1428736"/>
            <a:ext cx="5761063" cy="3413429"/>
          </a:xfrm>
          <a:prstGeom prst="rect">
            <a:avLst/>
          </a:prstGeom>
          <a:noFill/>
        </p:spPr>
      </p:pic>
      <p:pic>
        <p:nvPicPr>
          <p:cNvPr id="5" name="Picture 4" descr="C:\Users\Juliano\Pictures\Drag\xavi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47181"/>
            <a:ext cx="2235192" cy="2310819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1714480" y="5929330"/>
            <a:ext cx="1808163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en-US" sz="1900" dirty="0" smtClean="0"/>
              <a:t>Francisco Xavier</a:t>
            </a:r>
            <a:endParaRPr lang="pt-BR" sz="1900" dirty="0" smtClean="0"/>
          </a:p>
        </p:txBody>
      </p:sp>
      <p:pic>
        <p:nvPicPr>
          <p:cNvPr id="6" name="Picture 5" descr="C:\Users\Juliano\Pictures\Drag\Martin_Chemnitz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5070323"/>
            <a:ext cx="1468445" cy="1787677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4214810" y="6473291"/>
            <a:ext cx="186952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en-US" sz="1900" dirty="0" smtClean="0"/>
              <a:t>Martin Chemnitz</a:t>
            </a:r>
            <a:endParaRPr lang="pt-BR" sz="1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Reforma Católica</a:t>
            </a:r>
            <a:endParaRPr lang="pt-BR" dirty="0"/>
          </a:p>
        </p:txBody>
      </p:sp>
      <p:pic>
        <p:nvPicPr>
          <p:cNvPr id="10243" name="Picture 3" descr="C:\Users\Juliano\Pictures\Drag\Pope-pau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714488"/>
            <a:ext cx="3274348" cy="3706809"/>
          </a:xfrm>
          <a:prstGeom prst="rect">
            <a:avLst/>
          </a:prstGeom>
          <a:noFill/>
        </p:spPr>
      </p:pic>
      <p:pic>
        <p:nvPicPr>
          <p:cNvPr id="10242" name="Picture 2" descr="C:\Users\Juliano\Pictures\Drag\Council_Tr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57430"/>
            <a:ext cx="6180662" cy="428628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715008" y="6286520"/>
            <a:ext cx="198955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Concílio de Trento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58016" y="5214950"/>
            <a:ext cx="1535974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Papa Paulo III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da Reforma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Divisão</a:t>
            </a:r>
            <a:endParaRPr lang="en-US" dirty="0" smtClean="0"/>
          </a:p>
          <a:p>
            <a:pPr lvl="1"/>
            <a:r>
              <a:rPr lang="en-US" dirty="0" smtClean="0"/>
              <a:t>Norte </a:t>
            </a:r>
            <a:r>
              <a:rPr lang="en-US" dirty="0" err="1" smtClean="0"/>
              <a:t>protestante</a:t>
            </a:r>
            <a:r>
              <a:rPr lang="en-US" dirty="0" smtClean="0"/>
              <a:t> e </a:t>
            </a:r>
            <a:r>
              <a:rPr lang="en-US" dirty="0" err="1" smtClean="0"/>
              <a:t>sul</a:t>
            </a:r>
            <a:r>
              <a:rPr lang="en-US" dirty="0" smtClean="0"/>
              <a:t> </a:t>
            </a:r>
            <a:r>
              <a:rPr lang="en-US" dirty="0" err="1" smtClean="0"/>
              <a:t>católico</a:t>
            </a:r>
            <a:endParaRPr lang="en-US" dirty="0" smtClean="0"/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divisões</a:t>
            </a:r>
            <a:r>
              <a:rPr lang="en-US" dirty="0" smtClean="0"/>
              <a:t> no </a:t>
            </a:r>
            <a:r>
              <a:rPr lang="en-US" dirty="0" err="1" smtClean="0"/>
              <a:t>protestantismo</a:t>
            </a:r>
            <a:endParaRPr lang="en-US" dirty="0" smtClean="0"/>
          </a:p>
          <a:p>
            <a:pPr lvl="2"/>
            <a:r>
              <a:rPr lang="en-US" dirty="0" err="1" smtClean="0"/>
              <a:t>Luteranos</a:t>
            </a:r>
            <a:endParaRPr lang="en-US" dirty="0" smtClean="0"/>
          </a:p>
          <a:p>
            <a:pPr lvl="2"/>
            <a:r>
              <a:rPr lang="en-US" dirty="0" err="1" smtClean="0"/>
              <a:t>Reformados</a:t>
            </a:r>
            <a:endParaRPr lang="en-US" dirty="0" smtClean="0"/>
          </a:p>
          <a:p>
            <a:pPr lvl="2"/>
            <a:r>
              <a:rPr lang="en-US" dirty="0" err="1" smtClean="0"/>
              <a:t>Anglicanos</a:t>
            </a:r>
            <a:endParaRPr lang="en-US" dirty="0" smtClean="0"/>
          </a:p>
          <a:p>
            <a:pPr lvl="1"/>
            <a:r>
              <a:rPr lang="en-US" dirty="0" err="1" smtClean="0"/>
              <a:t>França</a:t>
            </a:r>
            <a:r>
              <a:rPr lang="en-US" dirty="0" smtClean="0"/>
              <a:t> – </a:t>
            </a:r>
            <a:r>
              <a:rPr lang="en-US" dirty="0" err="1" smtClean="0"/>
              <a:t>Huguenotes</a:t>
            </a:r>
            <a:endParaRPr lang="en-US" dirty="0" smtClean="0"/>
          </a:p>
          <a:p>
            <a:pPr lvl="2"/>
            <a:r>
              <a:rPr lang="en-US" dirty="0" smtClean="0"/>
              <a:t>Massacre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noite</a:t>
            </a:r>
            <a:r>
              <a:rPr lang="en-US" dirty="0" smtClean="0"/>
              <a:t> de São </a:t>
            </a:r>
            <a:r>
              <a:rPr lang="en-US" dirty="0" err="1" smtClean="0"/>
              <a:t>Bartolomeu</a:t>
            </a:r>
            <a:endParaRPr lang="en-US" dirty="0" smtClean="0"/>
          </a:p>
          <a:p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da Reforma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Reforma</a:t>
            </a:r>
            <a:endParaRPr lang="en-US" dirty="0" smtClean="0"/>
          </a:p>
          <a:p>
            <a:pPr lvl="1"/>
            <a:r>
              <a:rPr lang="en-US" dirty="0" smtClean="0"/>
              <a:t>Novo </a:t>
            </a:r>
            <a:r>
              <a:rPr lang="en-US" dirty="0" err="1" smtClean="0"/>
              <a:t>personagem</a:t>
            </a:r>
            <a:r>
              <a:rPr lang="en-US" dirty="0" smtClean="0"/>
              <a:t>: o pastor-</a:t>
            </a:r>
            <a:r>
              <a:rPr lang="en-US" dirty="0" err="1" smtClean="0"/>
              <a:t>pregador</a:t>
            </a:r>
            <a:endParaRPr lang="en-US" dirty="0" smtClean="0"/>
          </a:p>
          <a:p>
            <a:pPr lvl="1"/>
            <a:r>
              <a:rPr lang="en-US" dirty="0" err="1" smtClean="0"/>
              <a:t>Confissões</a:t>
            </a:r>
            <a:r>
              <a:rPr lang="en-US" dirty="0" smtClean="0"/>
              <a:t> de </a:t>
            </a:r>
            <a:r>
              <a:rPr lang="en-US" dirty="0" err="1" smtClean="0"/>
              <a:t>Fé</a:t>
            </a:r>
            <a:r>
              <a:rPr lang="en-US" dirty="0" smtClean="0"/>
              <a:t> </a:t>
            </a:r>
            <a:r>
              <a:rPr lang="en-US" dirty="0" err="1" smtClean="0"/>
              <a:t>Protestantes</a:t>
            </a:r>
            <a:endParaRPr lang="en-US" dirty="0" smtClean="0"/>
          </a:p>
          <a:p>
            <a:pPr lvl="1"/>
            <a:r>
              <a:rPr lang="en-US" dirty="0" err="1" smtClean="0"/>
              <a:t>Economia</a:t>
            </a:r>
            <a:endParaRPr lang="en-US" dirty="0" smtClean="0"/>
          </a:p>
          <a:p>
            <a:r>
              <a:rPr lang="en-US" dirty="0" err="1" smtClean="0"/>
              <a:t>Avivamento</a:t>
            </a:r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Resultados da Reforma</a:t>
            </a:r>
            <a:endParaRPr lang="pt-BR" dirty="0"/>
          </a:p>
        </p:txBody>
      </p:sp>
      <p:pic>
        <p:nvPicPr>
          <p:cNvPr id="4" name="Picture 3" descr="C:\Users\Juliano\Pictures\Drag\Francois_Dubois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227" y="1643050"/>
            <a:ext cx="7092773" cy="428628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429256" y="6000768"/>
            <a:ext cx="356588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A Noite de São Bartolomeu (1572)</a:t>
            </a:r>
          </a:p>
        </p:txBody>
      </p:sp>
      <p:pic>
        <p:nvPicPr>
          <p:cNvPr id="4100" name="Picture 4" descr="C:\Users\Juliano\Pictures\Drag\489px-Gaspard_de_Coligny_1517_1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3714752"/>
            <a:ext cx="2561747" cy="3143248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928794" y="6215082"/>
            <a:ext cx="199456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Gaspar de </a:t>
            </a:r>
            <a:r>
              <a:rPr lang="pt-BR" sz="1900" dirty="0" err="1" smtClean="0"/>
              <a:t>Coligny</a:t>
            </a:r>
            <a:endParaRPr lang="pt-BR" sz="1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Visão errada</a:t>
            </a:r>
          </a:p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é o </a:t>
            </a:r>
            <a:r>
              <a:rPr lang="en-US" dirty="0" err="1" smtClean="0"/>
              <a:t>puritanismo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Precursores</a:t>
            </a:r>
            <a:endParaRPr lang="en-US" dirty="0" smtClean="0"/>
          </a:p>
          <a:p>
            <a:pPr lvl="1"/>
            <a:r>
              <a:rPr lang="en-US" dirty="0" err="1" smtClean="0"/>
              <a:t>Decepção</a:t>
            </a:r>
            <a:r>
              <a:rPr lang="en-US" dirty="0" smtClean="0"/>
              <a:t> com Elizabeth e com Tiago</a:t>
            </a:r>
          </a:p>
          <a:p>
            <a:pPr lvl="1"/>
            <a:r>
              <a:rPr lang="en-US" dirty="0" err="1" smtClean="0"/>
              <a:t>Conflito</a:t>
            </a:r>
            <a:r>
              <a:rPr lang="en-US" dirty="0" smtClean="0"/>
              <a:t> e </a:t>
            </a:r>
            <a:r>
              <a:rPr lang="en-US" dirty="0" err="1" smtClean="0"/>
              <a:t>perseguição</a:t>
            </a:r>
            <a:r>
              <a:rPr lang="en-US" dirty="0" smtClean="0"/>
              <a:t> sob Carlos I</a:t>
            </a:r>
          </a:p>
          <a:p>
            <a:pPr lvl="1"/>
            <a:r>
              <a:rPr lang="en-US" dirty="0" smtClean="0"/>
              <a:t>William Laud (</a:t>
            </a:r>
            <a:r>
              <a:rPr lang="pt-BR" dirty="0" smtClean="0"/>
              <a:t>1573-1645</a:t>
            </a:r>
            <a:r>
              <a:rPr lang="en-US" dirty="0" smtClean="0"/>
              <a:t>) 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arminianos</a:t>
            </a:r>
            <a:endParaRPr lang="en-US" dirty="0" smtClean="0"/>
          </a:p>
          <a:p>
            <a:pPr lvl="1"/>
            <a:r>
              <a:rPr lang="en-US" dirty="0" err="1" smtClean="0"/>
              <a:t>Ascensão</a:t>
            </a:r>
            <a:r>
              <a:rPr lang="en-US" dirty="0" smtClean="0"/>
              <a:t> e </a:t>
            </a:r>
            <a:r>
              <a:rPr lang="en-US" dirty="0" err="1" smtClean="0"/>
              <a:t>Queda</a:t>
            </a:r>
            <a:endParaRPr lang="en-US" dirty="0" smtClean="0"/>
          </a:p>
          <a:p>
            <a:pPr lvl="1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Reforma e Igreja Moderna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 smtClean="0"/>
              <a:t>Reavivamento</a:t>
            </a:r>
            <a:r>
              <a:rPr lang="pt-BR" dirty="0" smtClean="0"/>
              <a:t> Evangélico e Grande </a:t>
            </a:r>
            <a:r>
              <a:rPr lang="pt-BR" dirty="0" err="1" smtClean="0"/>
              <a:t>Despertamento</a:t>
            </a:r>
            <a:endParaRPr lang="pt-BR" dirty="0" smtClean="0"/>
          </a:p>
          <a:p>
            <a:r>
              <a:rPr lang="pt-BR" dirty="0" smtClean="0"/>
              <a:t>Jonathan Edwards</a:t>
            </a:r>
          </a:p>
          <a:p>
            <a:r>
              <a:rPr lang="pt-BR" dirty="0" smtClean="0"/>
              <a:t>Segundo Grande </a:t>
            </a:r>
            <a:r>
              <a:rPr lang="pt-BR" dirty="0" err="1" smtClean="0"/>
              <a:t>Despertamento</a:t>
            </a:r>
            <a:r>
              <a:rPr lang="pt-BR" dirty="0" smtClean="0"/>
              <a:t> na América</a:t>
            </a:r>
          </a:p>
          <a:p>
            <a:r>
              <a:rPr lang="pt-BR" dirty="0" smtClean="0"/>
              <a:t>Missões no Grande Século</a:t>
            </a:r>
          </a:p>
          <a:p>
            <a:r>
              <a:rPr lang="pt-BR" dirty="0" smtClean="0"/>
              <a:t>Contexto do Século XIX</a:t>
            </a:r>
          </a:p>
          <a:p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Cristianismo e Liberalismo</a:t>
            </a:r>
          </a:p>
          <a:p>
            <a:r>
              <a:rPr lang="pt-BR" dirty="0" smtClean="0"/>
              <a:t>Igreja Católica Romana no Mundo Moderno</a:t>
            </a:r>
          </a:p>
          <a:p>
            <a:r>
              <a:rPr lang="pt-BR" dirty="0" smtClean="0"/>
              <a:t>Ortodoxia Oriental</a:t>
            </a:r>
          </a:p>
          <a:p>
            <a:r>
              <a:rPr lang="pt-BR" dirty="0" smtClean="0"/>
              <a:t>Protestantismo no Brasil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Nomes</a:t>
            </a:r>
            <a:r>
              <a:rPr lang="en-US" dirty="0" smtClean="0"/>
              <a:t>:</a:t>
            </a:r>
          </a:p>
          <a:p>
            <a:pPr lvl="1"/>
            <a:r>
              <a:rPr lang="pt-BR" dirty="0" smtClean="0"/>
              <a:t>John Milton (1608-47)</a:t>
            </a:r>
          </a:p>
          <a:p>
            <a:pPr lvl="1"/>
            <a:r>
              <a:rPr lang="pt-BR" dirty="0" smtClean="0"/>
              <a:t>Richard </a:t>
            </a:r>
            <a:r>
              <a:rPr lang="pt-BR" dirty="0" err="1" smtClean="0"/>
              <a:t>Baxter</a:t>
            </a:r>
            <a:r>
              <a:rPr lang="pt-BR" dirty="0" smtClean="0"/>
              <a:t> (1615-91) </a:t>
            </a:r>
          </a:p>
          <a:p>
            <a:pPr lvl="1"/>
            <a:r>
              <a:rPr lang="pt-BR" dirty="0" smtClean="0"/>
              <a:t>John Owen (1616-83) </a:t>
            </a:r>
          </a:p>
          <a:p>
            <a:pPr lvl="1"/>
            <a:r>
              <a:rPr lang="pt-BR" dirty="0" smtClean="0"/>
              <a:t>John </a:t>
            </a:r>
            <a:r>
              <a:rPr lang="pt-BR" dirty="0" err="1" smtClean="0"/>
              <a:t>Bunyan</a:t>
            </a:r>
            <a:r>
              <a:rPr lang="pt-BR" dirty="0" smtClean="0"/>
              <a:t> (1628-88) </a:t>
            </a:r>
          </a:p>
          <a:p>
            <a:pPr lvl="1"/>
            <a:r>
              <a:rPr lang="en-US" sz="2400" dirty="0" smtClean="0"/>
              <a:t>John </a:t>
            </a:r>
            <a:r>
              <a:rPr lang="en-US" sz="2400" dirty="0" err="1" smtClean="0"/>
              <a:t>Flavel</a:t>
            </a:r>
            <a:r>
              <a:rPr lang="en-US" sz="2400" dirty="0" smtClean="0"/>
              <a:t> (1630-91), Richard </a:t>
            </a:r>
            <a:r>
              <a:rPr lang="en-US" sz="2400" dirty="0" err="1" smtClean="0"/>
              <a:t>Sibbes</a:t>
            </a:r>
            <a:r>
              <a:rPr lang="en-US" sz="2400" dirty="0" smtClean="0"/>
              <a:t> (1577 - 1635), Thomas Goodwin (1600-1680), Thomas Watson (1620 - 1686), Stephen </a:t>
            </a:r>
            <a:r>
              <a:rPr lang="en-US" sz="2400" dirty="0" err="1" smtClean="0"/>
              <a:t>Charnock</a:t>
            </a:r>
            <a:r>
              <a:rPr lang="en-US" sz="2400" dirty="0" smtClean="0"/>
              <a:t> (1628 - 1680), Thomas Manton (1620-1677)</a:t>
            </a:r>
          </a:p>
          <a:p>
            <a:pPr lvl="1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deu</a:t>
            </a:r>
            <a:r>
              <a:rPr lang="en-US" dirty="0" smtClean="0"/>
              <a:t> </a:t>
            </a:r>
            <a:r>
              <a:rPr lang="en-US" dirty="0" err="1" smtClean="0"/>
              <a:t>certo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Divisão</a:t>
            </a:r>
            <a:r>
              <a:rPr lang="en-US" dirty="0" smtClean="0"/>
              <a:t> </a:t>
            </a:r>
            <a:r>
              <a:rPr lang="en-US" dirty="0" err="1" smtClean="0"/>
              <a:t>interna</a:t>
            </a:r>
            <a:r>
              <a:rPr lang="en-US" dirty="0" smtClean="0"/>
              <a:t> do </a:t>
            </a:r>
            <a:r>
              <a:rPr lang="en-US" dirty="0" err="1" smtClean="0"/>
              <a:t>movimento</a:t>
            </a:r>
            <a:endParaRPr lang="en-US" dirty="0" smtClean="0"/>
          </a:p>
          <a:p>
            <a:pPr lvl="1"/>
            <a:r>
              <a:rPr lang="en-US" dirty="0" err="1" smtClean="0"/>
              <a:t>Excessiva</a:t>
            </a:r>
            <a:r>
              <a:rPr lang="en-US" dirty="0" smtClean="0"/>
              <a:t> </a:t>
            </a:r>
            <a:r>
              <a:rPr lang="en-US" dirty="0" err="1" smtClean="0"/>
              <a:t>mistura</a:t>
            </a:r>
            <a:r>
              <a:rPr lang="en-US" dirty="0" smtClean="0"/>
              <a:t> entre </a:t>
            </a:r>
            <a:r>
              <a:rPr lang="en-US" dirty="0" err="1" smtClean="0"/>
              <a:t>religião</a:t>
            </a:r>
            <a:r>
              <a:rPr lang="en-US" dirty="0" smtClean="0"/>
              <a:t> e </a:t>
            </a:r>
            <a:r>
              <a:rPr lang="en-US" dirty="0" err="1" smtClean="0"/>
              <a:t>política</a:t>
            </a:r>
            <a:endParaRPr lang="en-US" dirty="0" smtClean="0"/>
          </a:p>
          <a:p>
            <a:r>
              <a:rPr lang="en-US" dirty="0" err="1" smtClean="0"/>
              <a:t>Algumas</a:t>
            </a:r>
            <a:r>
              <a:rPr lang="en-US" dirty="0" smtClean="0"/>
              <a:t> </a:t>
            </a:r>
            <a:r>
              <a:rPr lang="en-US" dirty="0" err="1" smtClean="0"/>
              <a:t>características</a:t>
            </a:r>
            <a:endParaRPr lang="en-US" dirty="0" smtClean="0"/>
          </a:p>
          <a:p>
            <a:pPr lvl="1"/>
            <a:r>
              <a:rPr lang="en-US" dirty="0" err="1" smtClean="0"/>
              <a:t>Completude</a:t>
            </a:r>
            <a:endParaRPr lang="en-US" dirty="0" smtClean="0"/>
          </a:p>
          <a:p>
            <a:pPr lvl="1"/>
            <a:r>
              <a:rPr lang="en-US" dirty="0" err="1" smtClean="0"/>
              <a:t>Adoração</a:t>
            </a:r>
            <a:r>
              <a:rPr lang="en-US" dirty="0" smtClean="0"/>
              <a:t> </a:t>
            </a:r>
            <a:r>
              <a:rPr lang="en-US" dirty="0" err="1" smtClean="0"/>
              <a:t>Bíblica</a:t>
            </a:r>
            <a:endParaRPr lang="en-US" dirty="0" smtClean="0"/>
          </a:p>
          <a:p>
            <a:pPr lvl="1"/>
            <a:r>
              <a:rPr lang="en-US" dirty="0" err="1" smtClean="0"/>
              <a:t>Graça</a:t>
            </a:r>
            <a:endParaRPr lang="en-US" dirty="0" smtClean="0"/>
          </a:p>
          <a:p>
            <a:pPr lvl="1"/>
            <a:r>
              <a:rPr lang="en-US" dirty="0" smtClean="0"/>
              <a:t>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Trabalho</a:t>
            </a:r>
            <a:endParaRPr lang="en-US" dirty="0" smtClean="0"/>
          </a:p>
          <a:p>
            <a:r>
              <a:rPr lang="en-US" dirty="0" err="1" smtClean="0"/>
              <a:t>Sexo</a:t>
            </a:r>
            <a:r>
              <a:rPr lang="en-US" dirty="0" smtClean="0"/>
              <a:t> e </a:t>
            </a:r>
            <a:r>
              <a:rPr lang="en-US" dirty="0" err="1" smtClean="0"/>
              <a:t>Casamento</a:t>
            </a:r>
            <a:endParaRPr lang="en-US" dirty="0" smtClean="0"/>
          </a:p>
          <a:p>
            <a:r>
              <a:rPr lang="en-US" dirty="0" err="1" smtClean="0"/>
              <a:t>Dinheiro</a:t>
            </a:r>
            <a:endParaRPr lang="en-US" dirty="0" smtClean="0"/>
          </a:p>
          <a:p>
            <a:r>
              <a:rPr lang="en-US" dirty="0" err="1" smtClean="0"/>
              <a:t>Família</a:t>
            </a:r>
            <a:endParaRPr lang="en-US" dirty="0" smtClean="0"/>
          </a:p>
          <a:p>
            <a:r>
              <a:rPr lang="en-US" dirty="0" err="1" smtClean="0"/>
              <a:t>Pregação</a:t>
            </a:r>
            <a:r>
              <a:rPr lang="en-US" dirty="0" smtClean="0"/>
              <a:t> </a:t>
            </a:r>
            <a:r>
              <a:rPr lang="en-US" dirty="0" err="1" smtClean="0"/>
              <a:t>Puritana</a:t>
            </a:r>
            <a:endParaRPr lang="en-US" dirty="0" smtClean="0"/>
          </a:p>
          <a:p>
            <a:r>
              <a:rPr lang="en-US" dirty="0" err="1" smtClean="0"/>
              <a:t>Igreja</a:t>
            </a:r>
            <a:r>
              <a:rPr lang="en-US" dirty="0" smtClean="0"/>
              <a:t> e </a:t>
            </a:r>
            <a:r>
              <a:rPr lang="en-US" dirty="0" err="1" smtClean="0"/>
              <a:t>Culto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Bíblia</a:t>
            </a:r>
            <a:endParaRPr lang="en-US" dirty="0" smtClean="0"/>
          </a:p>
          <a:p>
            <a:r>
              <a:rPr lang="en-US" dirty="0" err="1" smtClean="0"/>
              <a:t>Educação</a:t>
            </a:r>
            <a:endParaRPr lang="en-US" dirty="0" smtClean="0"/>
          </a:p>
          <a:p>
            <a:r>
              <a:rPr lang="en-US" dirty="0" err="1" smtClean="0"/>
              <a:t>Ação</a:t>
            </a:r>
            <a:r>
              <a:rPr lang="en-US" dirty="0" smtClean="0"/>
              <a:t> Social</a:t>
            </a:r>
            <a:endParaRPr lang="pt-BR" dirty="0"/>
          </a:p>
        </p:txBody>
      </p:sp>
      <p:pic>
        <p:nvPicPr>
          <p:cNvPr id="5122" name="Picture 2" descr="C:\Users\Juliano\Pictures\Drag\f02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2779715" cy="3938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Perfil</a:t>
            </a:r>
            <a:r>
              <a:rPr lang="en-US" dirty="0" smtClean="0"/>
              <a:t> dos </a:t>
            </a:r>
            <a:r>
              <a:rPr lang="en-US" dirty="0" err="1" smtClean="0"/>
              <a:t>Puritanos</a:t>
            </a:r>
            <a:endParaRPr lang="en-US" dirty="0" smtClean="0"/>
          </a:p>
          <a:p>
            <a:r>
              <a:rPr lang="en-US" dirty="0" smtClean="0"/>
              <a:t>Os </a:t>
            </a:r>
            <a:r>
              <a:rPr lang="en-US" dirty="0" err="1" smtClean="0"/>
              <a:t>Puritanos</a:t>
            </a:r>
            <a:r>
              <a:rPr lang="en-US" dirty="0" smtClean="0"/>
              <a:t> e a </a:t>
            </a:r>
            <a:r>
              <a:rPr lang="en-US" dirty="0" err="1" smtClean="0"/>
              <a:t>Bíblia</a:t>
            </a:r>
            <a:endParaRPr lang="en-US" dirty="0" smtClean="0"/>
          </a:p>
          <a:p>
            <a:r>
              <a:rPr lang="en-US" dirty="0" smtClean="0"/>
              <a:t>Os </a:t>
            </a:r>
            <a:r>
              <a:rPr lang="en-US" dirty="0" err="1" smtClean="0"/>
              <a:t>Puritanos</a:t>
            </a:r>
            <a:r>
              <a:rPr lang="en-US" dirty="0" smtClean="0"/>
              <a:t> e o </a:t>
            </a:r>
            <a:r>
              <a:rPr lang="en-US" dirty="0" err="1" smtClean="0"/>
              <a:t>Evangelho</a:t>
            </a:r>
            <a:endParaRPr lang="en-US" dirty="0" smtClean="0"/>
          </a:p>
          <a:p>
            <a:r>
              <a:rPr lang="en-US" dirty="0" smtClean="0"/>
              <a:t>Os </a:t>
            </a:r>
            <a:r>
              <a:rPr lang="en-US" dirty="0" err="1" smtClean="0"/>
              <a:t>Puritanos</a:t>
            </a:r>
            <a:r>
              <a:rPr lang="en-US" dirty="0" smtClean="0"/>
              <a:t> e o </a:t>
            </a:r>
            <a:r>
              <a:rPr lang="en-US" dirty="0" err="1" smtClean="0"/>
              <a:t>Espírito</a:t>
            </a:r>
            <a:r>
              <a:rPr lang="en-US" dirty="0" smtClean="0"/>
              <a:t> Santo</a:t>
            </a:r>
          </a:p>
          <a:p>
            <a:r>
              <a:rPr lang="en-US" dirty="0" smtClean="0"/>
              <a:t>A Vida </a:t>
            </a:r>
            <a:r>
              <a:rPr lang="en-US" dirty="0" err="1" smtClean="0"/>
              <a:t>Cristã</a:t>
            </a:r>
            <a:r>
              <a:rPr lang="en-US" dirty="0" smtClean="0"/>
              <a:t> do </a:t>
            </a:r>
            <a:r>
              <a:rPr lang="en-US" dirty="0" err="1" smtClean="0"/>
              <a:t>Puritanos</a:t>
            </a:r>
            <a:endParaRPr lang="en-US" dirty="0" smtClean="0"/>
          </a:p>
          <a:p>
            <a:r>
              <a:rPr lang="en-US" dirty="0" smtClean="0"/>
              <a:t>Os </a:t>
            </a:r>
            <a:r>
              <a:rPr lang="en-US" dirty="0" err="1" smtClean="0"/>
              <a:t>Puritanos</a:t>
            </a:r>
            <a:r>
              <a:rPr lang="en-US" dirty="0" smtClean="0"/>
              <a:t> no </a:t>
            </a:r>
            <a:r>
              <a:rPr lang="en-US" dirty="0" err="1" smtClean="0"/>
              <a:t>Ministério</a:t>
            </a:r>
            <a:endParaRPr lang="en-US" dirty="0" smtClean="0"/>
          </a:p>
          <a:p>
            <a:endParaRPr lang="pt-BR" dirty="0"/>
          </a:p>
        </p:txBody>
      </p:sp>
      <p:pic>
        <p:nvPicPr>
          <p:cNvPr id="6146" name="Picture 2" descr="C:\Users\Juliano\Pictures\Drag\ENTRE%20OS%20GIGANTES%20DE%20DE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85926"/>
            <a:ext cx="3124200" cy="444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Assembléia</a:t>
            </a:r>
            <a:r>
              <a:rPr lang="en-US" dirty="0" smtClean="0"/>
              <a:t> de Westminster</a:t>
            </a:r>
          </a:p>
          <a:p>
            <a:pPr lvl="1"/>
            <a:r>
              <a:rPr lang="en-US" dirty="0" smtClean="0"/>
              <a:t>121 </a:t>
            </a:r>
            <a:r>
              <a:rPr lang="en-US" dirty="0" err="1" smtClean="0"/>
              <a:t>teólogos</a:t>
            </a:r>
            <a:r>
              <a:rPr lang="en-US" dirty="0" smtClean="0"/>
              <a:t> + 30 </a:t>
            </a:r>
            <a:r>
              <a:rPr lang="en-US" dirty="0" err="1" smtClean="0"/>
              <a:t>leigos</a:t>
            </a:r>
            <a:endParaRPr lang="en-US" dirty="0" smtClean="0"/>
          </a:p>
          <a:p>
            <a:pPr lvl="1"/>
            <a:r>
              <a:rPr lang="en-US" dirty="0" smtClean="0"/>
              <a:t>1643 – 1649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Confissão</a:t>
            </a:r>
            <a:r>
              <a:rPr lang="en-US" dirty="0" smtClean="0"/>
              <a:t> de Westminster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utilizada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outros</a:t>
            </a:r>
            <a:r>
              <a:rPr lang="en-US" dirty="0" smtClean="0"/>
              <a:t> </a:t>
            </a:r>
            <a:r>
              <a:rPr lang="en-US" dirty="0" err="1" smtClean="0"/>
              <a:t>grupos</a:t>
            </a:r>
            <a:endParaRPr lang="en-US" dirty="0" smtClean="0"/>
          </a:p>
          <a:p>
            <a:pPr lvl="2"/>
            <a:r>
              <a:rPr lang="en-US" dirty="0" err="1" smtClean="0"/>
              <a:t>Congregacionais</a:t>
            </a:r>
            <a:r>
              <a:rPr lang="en-US" dirty="0" smtClean="0"/>
              <a:t> – </a:t>
            </a:r>
            <a:r>
              <a:rPr lang="en-US" dirty="0" err="1" smtClean="0"/>
              <a:t>Declaração</a:t>
            </a:r>
            <a:r>
              <a:rPr lang="en-US" dirty="0" smtClean="0"/>
              <a:t> de Savoy (1658)</a:t>
            </a:r>
          </a:p>
          <a:p>
            <a:pPr lvl="2"/>
            <a:r>
              <a:rPr lang="en-US" dirty="0" err="1" smtClean="0"/>
              <a:t>Batistas</a:t>
            </a:r>
            <a:r>
              <a:rPr lang="en-US" dirty="0" smtClean="0"/>
              <a:t> – </a:t>
            </a:r>
            <a:r>
              <a:rPr lang="en-US" dirty="0" err="1" smtClean="0"/>
              <a:t>Segunda</a:t>
            </a:r>
            <a:r>
              <a:rPr lang="en-US" dirty="0" smtClean="0"/>
              <a:t> </a:t>
            </a:r>
            <a:r>
              <a:rPr lang="en-US" dirty="0" err="1" smtClean="0"/>
              <a:t>Confissão</a:t>
            </a:r>
            <a:r>
              <a:rPr lang="en-US" dirty="0" smtClean="0"/>
              <a:t> Londrina de 1689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pic>
        <p:nvPicPr>
          <p:cNvPr id="7170" name="Picture 2" descr="C:\Users\Juliano\Pictures\Drag\Oliver_Cromwell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786190"/>
            <a:ext cx="2672959" cy="3429024"/>
          </a:xfrm>
          <a:prstGeom prst="rect">
            <a:avLst/>
          </a:prstGeom>
          <a:noFill/>
        </p:spPr>
      </p:pic>
      <p:pic>
        <p:nvPicPr>
          <p:cNvPr id="7172" name="Picture 4" descr="C:\Users\Juliano\Pictures\Drag\William_Laud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0"/>
            <a:ext cx="2863293" cy="3760783"/>
          </a:xfrm>
          <a:prstGeom prst="rect">
            <a:avLst/>
          </a:prstGeom>
          <a:noFill/>
        </p:spPr>
      </p:pic>
      <p:pic>
        <p:nvPicPr>
          <p:cNvPr id="7173" name="Picture 5" descr="C:\Users\Juliano\Pictures\Drag\380px-Court-charles-I-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1571612"/>
            <a:ext cx="2946249" cy="4643470"/>
          </a:xfrm>
          <a:prstGeom prst="rect">
            <a:avLst/>
          </a:prstGeom>
          <a:noFill/>
        </p:spPr>
      </p:pic>
      <p:pic>
        <p:nvPicPr>
          <p:cNvPr id="7174" name="Picture 6" descr="C:\Users\Juliano\Pictures\Drag\396px-King_Charles_I_by_Antoon_van_Dyc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1571612"/>
            <a:ext cx="2570184" cy="3894149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000232" y="1571612"/>
            <a:ext cx="92042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Carlos I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286644" y="3571876"/>
            <a:ext cx="149429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William </a:t>
            </a:r>
            <a:r>
              <a:rPr lang="pt-BR" sz="1900" dirty="0" err="1" smtClean="0"/>
              <a:t>Laud</a:t>
            </a:r>
            <a:endParaRPr lang="pt-BR" sz="1900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7072330" y="6215082"/>
            <a:ext cx="179418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Oliver Cromwell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Juliano\Pictures\Drag\RichardBax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2629991" cy="383380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pic>
        <p:nvPicPr>
          <p:cNvPr id="8194" name="Picture 2" descr="C:\Users\Juliano\Pictures\Drag\John_Milton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286256"/>
            <a:ext cx="2471692" cy="3290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5" name="Picture 3" descr="C:\Users\Juliano\Pictures\Drag\402px-JohnOwenFrontispie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7166"/>
            <a:ext cx="2714612" cy="4050818"/>
          </a:xfrm>
          <a:prstGeom prst="rect">
            <a:avLst/>
          </a:prstGeom>
          <a:noFill/>
        </p:spPr>
      </p:pic>
      <p:pic>
        <p:nvPicPr>
          <p:cNvPr id="8198" name="Picture 6" descr="C:\Users\Juliano\Pictures\Drag\800px-Bunyan_in_pris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4743433" cy="352772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2714612" y="6215082"/>
            <a:ext cx="136765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Milton</a:t>
            </a:r>
          </a:p>
        </p:txBody>
      </p:sp>
      <p:pic>
        <p:nvPicPr>
          <p:cNvPr id="8197" name="Picture 5" descr="C:\Users\Juliano\Pictures\Drag\John_Buny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714752"/>
            <a:ext cx="1587492" cy="1651176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571736" y="2643182"/>
            <a:ext cx="1662610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Richard </a:t>
            </a:r>
            <a:r>
              <a:rPr lang="pt-BR" sz="1900" dirty="0" err="1" smtClean="0"/>
              <a:t>Baxter</a:t>
            </a:r>
            <a:endParaRPr lang="pt-BR" sz="1900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4357686" y="5214950"/>
            <a:ext cx="1475060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</a:t>
            </a:r>
            <a:r>
              <a:rPr lang="pt-BR" sz="1900" dirty="0" err="1" smtClean="0"/>
              <a:t>Bunyan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5214942" y="2071678"/>
            <a:ext cx="130366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Owen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Puritanos</a:t>
            </a:r>
            <a:endParaRPr lang="pt-BR" dirty="0"/>
          </a:p>
        </p:txBody>
      </p:sp>
      <p:pic>
        <p:nvPicPr>
          <p:cNvPr id="9218" name="Picture 2" descr="C:\Users\Juliano\Pictures\Drag\Westminster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3287"/>
            <a:ext cx="8037251" cy="478467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5072066" y="6215082"/>
            <a:ext cx="295988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Assembléia de </a:t>
            </a:r>
            <a:r>
              <a:rPr lang="pt-BR" sz="1900" dirty="0" err="1" smtClean="0"/>
              <a:t>Westminster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Protestantismo no Novo Mundo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Onde tudo começou?</a:t>
            </a:r>
          </a:p>
          <a:p>
            <a:pPr lvl="1"/>
            <a:r>
              <a:rPr lang="en-US" dirty="0" err="1" smtClean="0"/>
              <a:t>Baía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Guanabara – </a:t>
            </a:r>
            <a:r>
              <a:rPr lang="en-US" dirty="0" err="1" smtClean="0"/>
              <a:t>França</a:t>
            </a:r>
            <a:r>
              <a:rPr lang="en-US" dirty="0" smtClean="0"/>
              <a:t> </a:t>
            </a:r>
            <a:r>
              <a:rPr lang="en-US" dirty="0" err="1" smtClean="0"/>
              <a:t>Antártica</a:t>
            </a:r>
            <a:endParaRPr lang="en-US" dirty="0" smtClean="0"/>
          </a:p>
          <a:p>
            <a:r>
              <a:rPr lang="en-US" dirty="0" err="1" smtClean="0"/>
              <a:t>Puritanos</a:t>
            </a:r>
            <a:endParaRPr lang="en-US" dirty="0" smtClean="0"/>
          </a:p>
          <a:p>
            <a:pPr lvl="1"/>
            <a:r>
              <a:rPr lang="en-US" dirty="0" smtClean="0"/>
              <a:t>Mayflower – </a:t>
            </a:r>
            <a:r>
              <a:rPr lang="en-US" dirty="0" err="1" smtClean="0"/>
              <a:t>baía</a:t>
            </a:r>
            <a:r>
              <a:rPr lang="en-US" dirty="0" smtClean="0"/>
              <a:t> de Massachusetts (1621)</a:t>
            </a:r>
          </a:p>
          <a:p>
            <a:pPr lvl="1"/>
            <a:r>
              <a:rPr lang="en-US" dirty="0" smtClean="0"/>
              <a:t>Roger Williams e a </a:t>
            </a:r>
            <a:r>
              <a:rPr lang="en-US" dirty="0" err="1" smtClean="0"/>
              <a:t>primeira</a:t>
            </a:r>
            <a:r>
              <a:rPr lang="en-US" dirty="0" smtClean="0"/>
              <a:t> </a:t>
            </a:r>
            <a:r>
              <a:rPr lang="en-US" dirty="0" err="1" smtClean="0"/>
              <a:t>igreja</a:t>
            </a:r>
            <a:r>
              <a:rPr lang="en-US" dirty="0" smtClean="0"/>
              <a:t> </a:t>
            </a:r>
            <a:r>
              <a:rPr lang="en-US" dirty="0" err="1" smtClean="0"/>
              <a:t>batista</a:t>
            </a:r>
            <a:r>
              <a:rPr lang="en-US" dirty="0" smtClean="0"/>
              <a:t> das </a:t>
            </a:r>
            <a:r>
              <a:rPr lang="en-US" dirty="0" err="1" smtClean="0"/>
              <a:t>américas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Protestantismo no Novo Mundo</a:t>
            </a:r>
            <a:endParaRPr lang="pt-BR" dirty="0"/>
          </a:p>
        </p:txBody>
      </p:sp>
      <p:pic>
        <p:nvPicPr>
          <p:cNvPr id="11267" name="Picture 3" descr="C:\Users\Juliano\Pictures\Drag\600px-Rio_deJaneiro_LE2002059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16"/>
            <a:ext cx="3921151" cy="3921150"/>
          </a:xfrm>
          <a:prstGeom prst="rect">
            <a:avLst/>
          </a:prstGeom>
          <a:noFill/>
        </p:spPr>
      </p:pic>
      <p:pic>
        <p:nvPicPr>
          <p:cNvPr id="11269" name="Picture 5" descr="C:\Users\Juliano\Pictures\Drag\800px-Primeira_Ceia_Protestan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4412" y="1214422"/>
            <a:ext cx="4957747" cy="371831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4714884"/>
            <a:ext cx="362654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Pierre </a:t>
            </a:r>
            <a:r>
              <a:rPr lang="pt-BR" sz="1900" dirty="0" err="1" smtClean="0"/>
              <a:t>Richier</a:t>
            </a:r>
            <a:r>
              <a:rPr lang="pt-BR" sz="1900" dirty="0" smtClean="0"/>
              <a:t> e </a:t>
            </a:r>
            <a:r>
              <a:rPr lang="pt-BR" sz="1900" dirty="0" err="1" smtClean="0"/>
              <a:t>Guillaume</a:t>
            </a:r>
            <a:r>
              <a:rPr lang="pt-BR" sz="1900" dirty="0" smtClean="0"/>
              <a:t> </a:t>
            </a:r>
            <a:r>
              <a:rPr lang="pt-BR" sz="1900" dirty="0" err="1" smtClean="0"/>
              <a:t>Chartier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4857752" y="5929330"/>
            <a:ext cx="206188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Baía da Guanabara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Contexto da Reforma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Contexto Político da Europa</a:t>
            </a:r>
          </a:p>
          <a:p>
            <a:pPr lvl="1"/>
            <a:r>
              <a:rPr lang="pt-BR" dirty="0" smtClean="0"/>
              <a:t>Santo Império Romano – Carlos V</a:t>
            </a:r>
          </a:p>
          <a:p>
            <a:pPr lvl="1"/>
            <a:r>
              <a:rPr lang="pt-BR" dirty="0" smtClean="0"/>
              <a:t>Espanha, França, Inglaterra, Itália</a:t>
            </a:r>
          </a:p>
          <a:p>
            <a:pPr lvl="1"/>
            <a:r>
              <a:rPr lang="pt-BR" dirty="0" smtClean="0"/>
              <a:t>Papado – Leão X</a:t>
            </a:r>
          </a:p>
          <a:p>
            <a:pPr lvl="1"/>
            <a:r>
              <a:rPr lang="pt-BR" dirty="0" smtClean="0"/>
              <a:t>Nacionalismo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Protestantismo no Novo Mundo</a:t>
            </a:r>
            <a:endParaRPr lang="pt-BR" dirty="0"/>
          </a:p>
        </p:txBody>
      </p:sp>
      <p:pic>
        <p:nvPicPr>
          <p:cNvPr id="4" name="Picture 2" descr="C:\Users\Juliano\Pictures\Drag\Roger_Williams_statue_by_Franklin_Simm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071546"/>
            <a:ext cx="2375294" cy="3167058"/>
          </a:xfrm>
          <a:prstGeom prst="rect">
            <a:avLst/>
          </a:prstGeom>
          <a:noFill/>
        </p:spPr>
      </p:pic>
      <p:pic>
        <p:nvPicPr>
          <p:cNvPr id="5" name="Picture 4" descr="C:\Users\Juliano\Pictures\Drag\MayflowerHarb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4762501" cy="2762250"/>
          </a:xfrm>
          <a:prstGeom prst="rect">
            <a:avLst/>
          </a:prstGeom>
          <a:noFill/>
        </p:spPr>
      </p:pic>
      <p:pic>
        <p:nvPicPr>
          <p:cNvPr id="6" name="Picture 6" descr="C:\Users\Juliano\Pictures\Drag\puroldshippulp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80"/>
            <a:ext cx="3421398" cy="3170408"/>
          </a:xfrm>
          <a:prstGeom prst="rect">
            <a:avLst/>
          </a:prstGeom>
          <a:noFill/>
        </p:spPr>
      </p:pic>
      <p:pic>
        <p:nvPicPr>
          <p:cNvPr id="7" name="Picture 7" descr="C:\Users\Juliano\Pictures\Drag\ReformationsdenkmalGenf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429000"/>
            <a:ext cx="5629275" cy="381000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286512" y="3214686"/>
            <a:ext cx="168005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Roger Williams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786314" y="2714620"/>
            <a:ext cx="1260257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en-US" sz="1900" dirty="0" smtClean="0"/>
              <a:t>Mayflower</a:t>
            </a:r>
            <a:endParaRPr lang="pt-BR" sz="1900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2143108" y="4000504"/>
            <a:ext cx="165780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Igreja Puritana</a:t>
            </a:r>
          </a:p>
        </p:txBody>
      </p:sp>
      <p:pic>
        <p:nvPicPr>
          <p:cNvPr id="11" name="Imagem 10" descr="PPT30B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1285860"/>
            <a:ext cx="2137878" cy="1295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Iluminismo e Romantismo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Iluminismo</a:t>
            </a:r>
            <a:endParaRPr lang="en-US" dirty="0" smtClean="0"/>
          </a:p>
          <a:p>
            <a:pPr lvl="1"/>
            <a:r>
              <a:rPr lang="en-US" dirty="0" err="1" smtClean="0"/>
              <a:t>Racionalismo</a:t>
            </a:r>
            <a:r>
              <a:rPr lang="en-US" dirty="0" smtClean="0"/>
              <a:t> de Descartes (1596-1650)</a:t>
            </a:r>
          </a:p>
          <a:p>
            <a:pPr lvl="1"/>
            <a:r>
              <a:rPr lang="en-US" dirty="0" err="1" smtClean="0"/>
              <a:t>Empirismo</a:t>
            </a:r>
            <a:r>
              <a:rPr lang="en-US" dirty="0" smtClean="0"/>
              <a:t> de John Locke (1632-1704)</a:t>
            </a:r>
          </a:p>
          <a:p>
            <a:pPr lvl="1"/>
            <a:r>
              <a:rPr lang="en-US" dirty="0" err="1" smtClean="0"/>
              <a:t>Deísmo</a:t>
            </a:r>
            <a:endParaRPr lang="en-US" dirty="0" smtClean="0"/>
          </a:p>
          <a:p>
            <a:pPr lvl="1"/>
            <a:r>
              <a:rPr lang="en-US" sz="2400" dirty="0" err="1" smtClean="0"/>
              <a:t>Expoentes</a:t>
            </a:r>
            <a:r>
              <a:rPr lang="en-US" sz="2400" dirty="0" smtClean="0"/>
              <a:t>: </a:t>
            </a:r>
            <a:r>
              <a:rPr lang="pt-BR" sz="2400" dirty="0" smtClean="0"/>
              <a:t>Voltaire (1694-1778), Diderot (1713–1784), Thomas Jefferson(1743-1826), Isaac Newton (1642-1727)</a:t>
            </a:r>
            <a:endParaRPr lang="en-US" sz="2400" dirty="0" smtClean="0"/>
          </a:p>
          <a:p>
            <a:r>
              <a:rPr lang="en-US" dirty="0" err="1" smtClean="0"/>
              <a:t>Romantismo</a:t>
            </a:r>
            <a:endParaRPr lang="en-US" dirty="0" smtClean="0"/>
          </a:p>
          <a:p>
            <a:pPr lvl="1"/>
            <a:r>
              <a:rPr lang="pt-BR" dirty="0" smtClean="0"/>
              <a:t>Jean Jacques Rousseau (1712-1778)</a:t>
            </a:r>
          </a:p>
          <a:p>
            <a:pPr lvl="1"/>
            <a:r>
              <a:rPr lang="pt-BR" dirty="0" smtClean="0"/>
              <a:t>Friedrich </a:t>
            </a:r>
            <a:r>
              <a:rPr lang="pt-BR" dirty="0" err="1" smtClean="0"/>
              <a:t>Schleiermacher</a:t>
            </a:r>
            <a:r>
              <a:rPr lang="pt-BR" dirty="0" smtClean="0"/>
              <a:t> (1768-1834)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Iluminismo e Romantismo</a:t>
            </a:r>
            <a:endParaRPr lang="pt-BR" dirty="0"/>
          </a:p>
        </p:txBody>
      </p:sp>
      <p:pic>
        <p:nvPicPr>
          <p:cNvPr id="12290" name="Picture 2" descr="C:\Users\Juliano\Pictures\Drag\Tj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357298"/>
            <a:ext cx="2447165" cy="3629034"/>
          </a:xfrm>
          <a:prstGeom prst="rect">
            <a:avLst/>
          </a:prstGeom>
          <a:noFill/>
        </p:spPr>
      </p:pic>
      <p:pic>
        <p:nvPicPr>
          <p:cNvPr id="12292" name="Picture 4" descr="C:\Users\Juliano\Pictures\Drag\Louis-Michel_van_Loo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2526111" cy="3136411"/>
          </a:xfrm>
          <a:prstGeom prst="rect">
            <a:avLst/>
          </a:prstGeom>
          <a:noFill/>
        </p:spPr>
      </p:pic>
      <p:pic>
        <p:nvPicPr>
          <p:cNvPr id="12296" name="Picture 8" descr="C:\Users\Juliano\Pictures\Drag\490px-Frans_Hals_-_Portret_van_Ren%C3%A9_Descart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142984"/>
            <a:ext cx="3000363" cy="3673914"/>
          </a:xfrm>
          <a:prstGeom prst="rect">
            <a:avLst/>
          </a:prstGeom>
          <a:noFill/>
        </p:spPr>
      </p:pic>
      <p:pic>
        <p:nvPicPr>
          <p:cNvPr id="12291" name="Picture 3" descr="C:\Users\Juliano\Pictures\Drag\531px-Voltai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071942"/>
            <a:ext cx="2976540" cy="3361739"/>
          </a:xfrm>
          <a:prstGeom prst="rect">
            <a:avLst/>
          </a:prstGeom>
          <a:noFill/>
        </p:spPr>
      </p:pic>
      <p:pic>
        <p:nvPicPr>
          <p:cNvPr id="12295" name="Picture 7" descr="C:\Users\Juliano\Pictures\Drag\495px-David_Hu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4259161"/>
            <a:ext cx="2143140" cy="2598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Iluminismo e Romantismo</a:t>
            </a:r>
            <a:endParaRPr lang="pt-BR" dirty="0"/>
          </a:p>
        </p:txBody>
      </p:sp>
      <p:pic>
        <p:nvPicPr>
          <p:cNvPr id="4" name="Picture 5" descr="C:\Users\Juliano\Pictures\Drag\438px-Friedrich_Daniel_Ernst_Schleierma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467" y="1142984"/>
            <a:ext cx="2549533" cy="3492346"/>
          </a:xfrm>
          <a:prstGeom prst="rect">
            <a:avLst/>
          </a:prstGeom>
          <a:noFill/>
        </p:spPr>
      </p:pic>
      <p:pic>
        <p:nvPicPr>
          <p:cNvPr id="13315" name="Picture 3" descr="C:\Users\Juliano\Pictures\Drag\Jean-Jacques_Rousseau_%28painted_portrait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90955"/>
            <a:ext cx="2317667" cy="3067045"/>
          </a:xfrm>
          <a:prstGeom prst="rect">
            <a:avLst/>
          </a:prstGeom>
          <a:noFill/>
        </p:spPr>
      </p:pic>
      <p:pic>
        <p:nvPicPr>
          <p:cNvPr id="13316" name="Picture 4" descr="C:\Users\Juliano\Pictures\Drag\GodfreyKneller-IsaacNewton-1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71612"/>
            <a:ext cx="2548637" cy="3500462"/>
          </a:xfrm>
          <a:prstGeom prst="rect">
            <a:avLst/>
          </a:prstGeom>
          <a:noFill/>
        </p:spPr>
      </p:pic>
      <p:pic>
        <p:nvPicPr>
          <p:cNvPr id="13314" name="Picture 2" descr="C:\Users\Juliano\Pictures\Drag\465px-JohnLock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3923311"/>
            <a:ext cx="2274894" cy="2934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Pietismo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Philip Jacob </a:t>
            </a:r>
            <a:r>
              <a:rPr lang="pt-BR" dirty="0" err="1" smtClean="0"/>
              <a:t>Spener</a:t>
            </a:r>
            <a:r>
              <a:rPr lang="pt-BR" dirty="0" smtClean="0"/>
              <a:t> (1635-1705)</a:t>
            </a:r>
          </a:p>
          <a:p>
            <a:pPr lvl="1"/>
            <a:r>
              <a:rPr lang="en-US" dirty="0" err="1" smtClean="0"/>
              <a:t>Universidade</a:t>
            </a:r>
            <a:r>
              <a:rPr lang="en-US" dirty="0" smtClean="0"/>
              <a:t> de Halle</a:t>
            </a:r>
          </a:p>
          <a:p>
            <a:pPr lvl="1"/>
            <a:r>
              <a:rPr lang="pt-BR" dirty="0" smtClean="0"/>
              <a:t>August Hermann </a:t>
            </a:r>
            <a:r>
              <a:rPr lang="pt-BR" dirty="0" err="1" smtClean="0"/>
              <a:t>Francke</a:t>
            </a:r>
            <a:r>
              <a:rPr lang="pt-BR" dirty="0" smtClean="0"/>
              <a:t> (1663-1727)</a:t>
            </a:r>
          </a:p>
          <a:p>
            <a:pPr lvl="1"/>
            <a:r>
              <a:rPr lang="en-US" dirty="0" err="1" smtClean="0"/>
              <a:t>Influências</a:t>
            </a:r>
            <a:endParaRPr lang="en-US" dirty="0" smtClean="0"/>
          </a:p>
          <a:p>
            <a:r>
              <a:rPr lang="pt-BR" dirty="0" err="1" smtClean="0"/>
              <a:t>Nikolaus</a:t>
            </a:r>
            <a:r>
              <a:rPr lang="pt-BR" dirty="0" smtClean="0"/>
              <a:t> Ludwig </a:t>
            </a:r>
            <a:r>
              <a:rPr lang="pt-BR" dirty="0" err="1" smtClean="0"/>
              <a:t>von</a:t>
            </a:r>
            <a:r>
              <a:rPr lang="pt-BR" dirty="0" smtClean="0"/>
              <a:t> </a:t>
            </a:r>
            <a:r>
              <a:rPr lang="pt-BR" dirty="0" err="1" smtClean="0"/>
              <a:t>Zinzendorf</a:t>
            </a:r>
            <a:r>
              <a:rPr lang="pt-BR" dirty="0" smtClean="0"/>
              <a:t> (1700-1760)</a:t>
            </a:r>
          </a:p>
          <a:p>
            <a:pPr lvl="1"/>
            <a:r>
              <a:rPr lang="en-US" dirty="0" smtClean="0"/>
              <a:t>Os </a:t>
            </a:r>
            <a:r>
              <a:rPr lang="en-US" dirty="0" err="1" smtClean="0"/>
              <a:t>irmão</a:t>
            </a:r>
            <a:r>
              <a:rPr lang="en-US" dirty="0" smtClean="0"/>
              <a:t> </a:t>
            </a:r>
            <a:r>
              <a:rPr lang="en-US" dirty="0" err="1" smtClean="0"/>
              <a:t>morávios</a:t>
            </a:r>
            <a:r>
              <a:rPr lang="en-US" dirty="0" smtClean="0"/>
              <a:t> (</a:t>
            </a:r>
            <a:r>
              <a:rPr lang="en-US" i="1" dirty="0" err="1" smtClean="0"/>
              <a:t>Unitas</a:t>
            </a:r>
            <a:r>
              <a:rPr lang="en-US" i="1" dirty="0" smtClean="0"/>
              <a:t> </a:t>
            </a:r>
            <a:r>
              <a:rPr lang="en-US" i="1" dirty="0" err="1" smtClean="0"/>
              <a:t>Fratrum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Assistência</a:t>
            </a:r>
            <a:endParaRPr lang="en-US" dirty="0" smtClean="0"/>
          </a:p>
          <a:p>
            <a:pPr lvl="1"/>
            <a:r>
              <a:rPr lang="en-US" dirty="0" err="1" smtClean="0"/>
              <a:t>Comunhão</a:t>
            </a:r>
            <a:endParaRPr lang="en-US" dirty="0" smtClean="0"/>
          </a:p>
          <a:p>
            <a:pPr lvl="1"/>
            <a:r>
              <a:rPr lang="en-US" dirty="0" err="1" smtClean="0"/>
              <a:t>Missões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Pietismo</a:t>
            </a:r>
            <a:endParaRPr lang="pt-BR" dirty="0"/>
          </a:p>
        </p:txBody>
      </p:sp>
      <p:pic>
        <p:nvPicPr>
          <p:cNvPr id="14340" name="Picture 4" descr="C:\Users\Juliano\Pictures\Drag\Philipp_Jakob_Spe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554" y="1714488"/>
            <a:ext cx="3121144" cy="421484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143108" y="5786454"/>
            <a:ext cx="2269123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Philipp</a:t>
            </a:r>
            <a:r>
              <a:rPr lang="pt-BR" sz="1900" dirty="0" smtClean="0"/>
              <a:t> Jakob </a:t>
            </a:r>
            <a:r>
              <a:rPr lang="pt-BR" sz="1900" dirty="0" err="1" smtClean="0"/>
              <a:t>Spener</a:t>
            </a:r>
            <a:endParaRPr lang="pt-BR" sz="1900" dirty="0" smtClean="0"/>
          </a:p>
        </p:txBody>
      </p:sp>
      <p:pic>
        <p:nvPicPr>
          <p:cNvPr id="14341" name="Picture 5" descr="C:\Users\Juliano\Pictures\Drag\August_Hermann_Franc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643050"/>
            <a:ext cx="2933705" cy="4079487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/>
        </p:nvSpPr>
        <p:spPr>
          <a:xfrm>
            <a:off x="5929322" y="5643578"/>
            <a:ext cx="2877495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August Hermann </a:t>
            </a:r>
            <a:r>
              <a:rPr lang="pt-BR" sz="2000" dirty="0" err="1" smtClean="0"/>
              <a:t>Francke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no\Documents\Camtasia Studio\Custom Callouts\Domeni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00174"/>
            <a:ext cx="3857652" cy="4842157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Pietismo</a:t>
            </a:r>
            <a:endParaRPr lang="pt-BR" dirty="0"/>
          </a:p>
        </p:txBody>
      </p:sp>
      <p:pic>
        <p:nvPicPr>
          <p:cNvPr id="4" name="Picture 2" descr="C:\Users\Juliano\Pictures\Drag\Von_Zinzendor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571744"/>
            <a:ext cx="2330394" cy="278605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214546" y="6143644"/>
            <a:ext cx="1323993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Ecce</a:t>
            </a:r>
            <a:r>
              <a:rPr lang="pt-BR" sz="1900" dirty="0" smtClean="0"/>
              <a:t> Homo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429388" y="5286388"/>
            <a:ext cx="128911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Zinzendorf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liano\Pictures\Drag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8748741" cy="495880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Pietismo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286512" y="6286520"/>
            <a:ext cx="1827720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Quadro </a:t>
            </a:r>
            <a:r>
              <a:rPr lang="pt-BR" sz="1900" dirty="0" err="1" smtClean="0"/>
              <a:t>Morávio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Avivamento Evangélico na </a:t>
            </a:r>
            <a:r>
              <a:rPr lang="pt-BR" dirty="0" err="1" smtClean="0"/>
              <a:t>Grã-bretanha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Avivamento</a:t>
            </a:r>
            <a:endParaRPr lang="en-US" dirty="0" smtClean="0"/>
          </a:p>
          <a:p>
            <a:pPr lvl="1"/>
            <a:r>
              <a:rPr lang="en-US" dirty="0" err="1" smtClean="0"/>
              <a:t>Morávios</a:t>
            </a:r>
            <a:endParaRPr lang="en-US" dirty="0" smtClean="0"/>
          </a:p>
          <a:p>
            <a:pPr lvl="1"/>
            <a:r>
              <a:rPr lang="en-US" dirty="0" smtClean="0"/>
              <a:t>Wesley e Whitefield –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metodistas</a:t>
            </a:r>
            <a:endParaRPr lang="en-US" dirty="0" smtClean="0"/>
          </a:p>
          <a:p>
            <a:r>
              <a:rPr lang="en-US" dirty="0" smtClean="0"/>
              <a:t>John Wesley (1703-1791)</a:t>
            </a:r>
          </a:p>
          <a:p>
            <a:pPr lvl="1"/>
            <a:r>
              <a:rPr lang="en-US" dirty="0" err="1" smtClean="0"/>
              <a:t>Conversão</a:t>
            </a:r>
            <a:r>
              <a:rPr lang="en-US" dirty="0" smtClean="0"/>
              <a:t> (1738)</a:t>
            </a:r>
          </a:p>
          <a:p>
            <a:pPr lvl="1"/>
            <a:r>
              <a:rPr lang="en-US" dirty="0" err="1" smtClean="0"/>
              <a:t>Erros</a:t>
            </a:r>
            <a:r>
              <a:rPr lang="en-US" dirty="0" smtClean="0"/>
              <a:t>: </a:t>
            </a:r>
            <a:r>
              <a:rPr lang="en-US" dirty="0" err="1" smtClean="0"/>
              <a:t>Arminianismo</a:t>
            </a:r>
            <a:r>
              <a:rPr lang="en-US" dirty="0" smtClean="0"/>
              <a:t> e </a:t>
            </a:r>
            <a:r>
              <a:rPr lang="en-US" dirty="0" err="1" smtClean="0"/>
              <a:t>doutrina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Plena</a:t>
            </a:r>
            <a:r>
              <a:rPr lang="en-US" dirty="0" smtClean="0"/>
              <a:t> </a:t>
            </a:r>
            <a:r>
              <a:rPr lang="en-US" dirty="0" err="1" smtClean="0"/>
              <a:t>Santificação</a:t>
            </a:r>
            <a:r>
              <a:rPr lang="en-US" dirty="0" smtClean="0"/>
              <a:t> (1 Jo 3:6)</a:t>
            </a:r>
          </a:p>
          <a:p>
            <a:pPr lvl="1"/>
            <a:r>
              <a:rPr lang="pt-BR" dirty="0" smtClean="0"/>
              <a:t>Igreja Metodista (1784)</a:t>
            </a:r>
          </a:p>
          <a:p>
            <a:r>
              <a:rPr lang="en-US" dirty="0" smtClean="0"/>
              <a:t>George Whitefield (1714-1770)</a:t>
            </a:r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Avivamento Evangélico na </a:t>
            </a:r>
            <a:r>
              <a:rPr lang="pt-BR" dirty="0" err="1" smtClean="0"/>
              <a:t>Grã-bretanha</a:t>
            </a:r>
            <a:endParaRPr lang="pt-BR" dirty="0"/>
          </a:p>
        </p:txBody>
      </p:sp>
      <p:pic>
        <p:nvPicPr>
          <p:cNvPr id="5122" name="Picture 2" descr="C:\Users\Juliano\Pictures\Drag\Untitled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4712426" cy="321471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714480" y="4714884"/>
            <a:ext cx="273572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O Clube Santo em Oxford</a:t>
            </a:r>
          </a:p>
        </p:txBody>
      </p:sp>
      <p:pic>
        <p:nvPicPr>
          <p:cNvPr id="5123" name="Picture 3" descr="C:\Users\Juliano\Pictures\Drag\John_Wesley_clipp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000240"/>
            <a:ext cx="3594100" cy="4432300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143504" y="6143644"/>
            <a:ext cx="141818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Wesley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Contexto da Reforma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Contexto Social da Europa</a:t>
            </a:r>
          </a:p>
          <a:p>
            <a:pPr lvl="1"/>
            <a:r>
              <a:rPr lang="pt-BR" dirty="0" smtClean="0"/>
              <a:t>Crescimento das Cidades</a:t>
            </a:r>
          </a:p>
          <a:p>
            <a:pPr lvl="1"/>
            <a:r>
              <a:rPr lang="pt-BR" dirty="0" smtClean="0"/>
              <a:t>Capitalismo</a:t>
            </a:r>
          </a:p>
          <a:p>
            <a:pPr lvl="1"/>
            <a:r>
              <a:rPr lang="pt-BR" dirty="0" smtClean="0"/>
              <a:t>Universidades</a:t>
            </a:r>
          </a:p>
          <a:p>
            <a:pPr lvl="1"/>
            <a:r>
              <a:rPr lang="pt-BR" dirty="0" smtClean="0"/>
              <a:t>Imprensa</a:t>
            </a:r>
          </a:p>
          <a:p>
            <a:r>
              <a:rPr lang="pt-BR" dirty="0" smtClean="0"/>
              <a:t>Grandes Descobrimentos</a:t>
            </a:r>
          </a:p>
          <a:p>
            <a:r>
              <a:rPr lang="pt-BR" dirty="0" smtClean="0"/>
              <a:t>Os Turcos Otomanos</a:t>
            </a:r>
          </a:p>
          <a:p>
            <a:r>
              <a:rPr lang="pt-BR" dirty="0" smtClean="0"/>
              <a:t>A Igreja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Grande </a:t>
            </a:r>
            <a:r>
              <a:rPr lang="pt-BR" dirty="0" err="1" smtClean="0"/>
              <a:t>Despertamento</a:t>
            </a:r>
            <a:r>
              <a:rPr lang="pt-BR" dirty="0" smtClean="0"/>
              <a:t> nos Estados Unidos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Início</a:t>
            </a:r>
            <a:r>
              <a:rPr lang="en-US" dirty="0" smtClean="0"/>
              <a:t> do </a:t>
            </a:r>
            <a:r>
              <a:rPr lang="en-US" dirty="0" err="1" smtClean="0"/>
              <a:t>século</a:t>
            </a:r>
            <a:r>
              <a:rPr lang="en-US" dirty="0" smtClean="0"/>
              <a:t> XVIII: </a:t>
            </a:r>
            <a:r>
              <a:rPr lang="en-US" dirty="0" err="1" smtClean="0"/>
              <a:t>Sonolência</a:t>
            </a:r>
            <a:endParaRPr lang="en-US" dirty="0" smtClean="0"/>
          </a:p>
          <a:p>
            <a:pPr lvl="1"/>
            <a:r>
              <a:rPr lang="en-US" dirty="0" err="1" smtClean="0"/>
              <a:t>Jovens</a:t>
            </a:r>
            <a:r>
              <a:rPr lang="en-US" dirty="0" smtClean="0"/>
              <a:t> </a:t>
            </a:r>
            <a:r>
              <a:rPr lang="en-US" dirty="0" err="1" smtClean="0"/>
              <a:t>descompromissados</a:t>
            </a:r>
            <a:endParaRPr lang="en-US" dirty="0" smtClean="0"/>
          </a:p>
          <a:p>
            <a:pPr lvl="1"/>
            <a:r>
              <a:rPr lang="en-US" dirty="0" smtClean="0"/>
              <a:t>Halfway covenant (</a:t>
            </a:r>
            <a:r>
              <a:rPr lang="en-US" dirty="0" err="1" smtClean="0"/>
              <a:t>aliança</a:t>
            </a:r>
            <a:r>
              <a:rPr lang="en-US" dirty="0" smtClean="0"/>
              <a:t> do </a:t>
            </a:r>
            <a:r>
              <a:rPr lang="en-US" dirty="0" err="1" smtClean="0"/>
              <a:t>meio</a:t>
            </a:r>
            <a:r>
              <a:rPr lang="en-US" dirty="0" smtClean="0"/>
              <a:t> </a:t>
            </a:r>
            <a:r>
              <a:rPr lang="en-US" dirty="0" err="1" smtClean="0"/>
              <a:t>caminho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Harvard e Yale </a:t>
            </a:r>
            <a:r>
              <a:rPr lang="en-US" dirty="0" err="1" smtClean="0"/>
              <a:t>caindo</a:t>
            </a:r>
            <a:r>
              <a:rPr lang="en-US" dirty="0" smtClean="0"/>
              <a:t> num </a:t>
            </a:r>
            <a:r>
              <a:rPr lang="en-US" dirty="0" err="1" smtClean="0"/>
              <a:t>liberalismo</a:t>
            </a:r>
            <a:r>
              <a:rPr lang="en-US" dirty="0" smtClean="0"/>
              <a:t> </a:t>
            </a:r>
            <a:r>
              <a:rPr lang="en-US" dirty="0" err="1" smtClean="0"/>
              <a:t>teológico</a:t>
            </a:r>
            <a:endParaRPr lang="en-US" dirty="0" smtClean="0"/>
          </a:p>
          <a:p>
            <a:pPr lvl="1"/>
            <a:r>
              <a:rPr lang="en-US" dirty="0" err="1" smtClean="0"/>
              <a:t>Poucos</a:t>
            </a:r>
            <a:r>
              <a:rPr lang="en-US" dirty="0" smtClean="0"/>
              <a:t> </a:t>
            </a:r>
            <a:r>
              <a:rPr lang="en-US" dirty="0" err="1" smtClean="0"/>
              <a:t>focos</a:t>
            </a:r>
            <a:r>
              <a:rPr lang="en-US" dirty="0" smtClean="0"/>
              <a:t> de </a:t>
            </a:r>
            <a:r>
              <a:rPr lang="en-US" dirty="0" err="1" smtClean="0"/>
              <a:t>resistência</a:t>
            </a:r>
            <a:r>
              <a:rPr lang="en-US" dirty="0" smtClean="0"/>
              <a:t>: Cotton Mather (1663-1728) e Solomon Stoddard (1643-1728)</a:t>
            </a:r>
          </a:p>
          <a:p>
            <a:r>
              <a:rPr lang="en-US" dirty="0" err="1" smtClean="0"/>
              <a:t>Jovens</a:t>
            </a:r>
            <a:r>
              <a:rPr lang="en-US" dirty="0" smtClean="0"/>
              <a:t> </a:t>
            </a:r>
            <a:r>
              <a:rPr lang="en-US" dirty="0" err="1" smtClean="0"/>
              <a:t>Pregadores</a:t>
            </a:r>
            <a:endParaRPr lang="en-US" dirty="0" smtClean="0"/>
          </a:p>
          <a:p>
            <a:pPr lvl="1"/>
            <a:r>
              <a:rPr lang="pt-BR" dirty="0" smtClean="0"/>
              <a:t>Theodore </a:t>
            </a:r>
            <a:r>
              <a:rPr lang="pt-BR" dirty="0" err="1" smtClean="0"/>
              <a:t>Frelinghuysen</a:t>
            </a:r>
            <a:r>
              <a:rPr lang="pt-BR" dirty="0" smtClean="0"/>
              <a:t> (1691-1747), Gilbert </a:t>
            </a:r>
            <a:r>
              <a:rPr lang="pt-BR" dirty="0" err="1" smtClean="0"/>
              <a:t>Tennent</a:t>
            </a:r>
            <a:r>
              <a:rPr lang="pt-BR" dirty="0" smtClean="0"/>
              <a:t> (1703-1764),  Jonathan Edwards (1703-1758) e </a:t>
            </a:r>
            <a:r>
              <a:rPr lang="en-US" dirty="0" smtClean="0"/>
              <a:t>George Whitefield (1714-1770)</a:t>
            </a:r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Grande </a:t>
            </a:r>
            <a:r>
              <a:rPr lang="pt-BR" dirty="0" err="1" smtClean="0"/>
              <a:t>Despertamento</a:t>
            </a:r>
            <a:r>
              <a:rPr lang="pt-BR" dirty="0" smtClean="0"/>
              <a:t> nos Estados Unidos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George Whitefield (1714-1770)</a:t>
            </a:r>
          </a:p>
          <a:p>
            <a:pPr lvl="1"/>
            <a:r>
              <a:rPr lang="en-US" dirty="0" smtClean="0"/>
              <a:t>O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evangelista</a:t>
            </a:r>
            <a:r>
              <a:rPr lang="en-US" dirty="0" smtClean="0"/>
              <a:t> – o </a:t>
            </a:r>
            <a:r>
              <a:rPr lang="en-US" dirty="0" err="1" smtClean="0"/>
              <a:t>dramaturgo</a:t>
            </a:r>
            <a:r>
              <a:rPr lang="en-US" dirty="0" smtClean="0"/>
              <a:t> </a:t>
            </a:r>
            <a:r>
              <a:rPr lang="en-US" dirty="0" err="1" smtClean="0"/>
              <a:t>divino</a:t>
            </a:r>
            <a:endParaRPr lang="en-US" dirty="0" smtClean="0"/>
          </a:p>
          <a:p>
            <a:pPr lvl="1"/>
            <a:r>
              <a:rPr lang="en-US" dirty="0" smtClean="0"/>
              <a:t>Novo </a:t>
            </a:r>
            <a:r>
              <a:rPr lang="en-US" dirty="0" err="1" smtClean="0"/>
              <a:t>nascimento</a:t>
            </a:r>
            <a:endParaRPr lang="en-US" dirty="0" smtClean="0"/>
          </a:p>
          <a:p>
            <a:pPr lvl="1"/>
            <a:r>
              <a:rPr lang="en-US" u="sng" dirty="0" err="1" smtClean="0"/>
              <a:t>Evangelicalismo</a:t>
            </a:r>
            <a:endParaRPr lang="en-US" u="sng" dirty="0" smtClean="0"/>
          </a:p>
          <a:p>
            <a:pPr lvl="1"/>
            <a:r>
              <a:rPr lang="en-US" dirty="0" err="1" smtClean="0"/>
              <a:t>Democracia</a:t>
            </a:r>
            <a:r>
              <a:rPr lang="en-US" dirty="0" smtClean="0"/>
              <a:t> </a:t>
            </a:r>
            <a:r>
              <a:rPr lang="en-US" smtClean="0"/>
              <a:t>espiritual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Grande </a:t>
            </a:r>
            <a:r>
              <a:rPr lang="pt-BR" dirty="0" err="1" smtClean="0"/>
              <a:t>Despertamento</a:t>
            </a:r>
            <a:r>
              <a:rPr lang="pt-BR" dirty="0" smtClean="0"/>
              <a:t> nos Estados Unidos</a:t>
            </a:r>
            <a:endParaRPr lang="pt-BR" dirty="0"/>
          </a:p>
        </p:txBody>
      </p:sp>
      <p:pic>
        <p:nvPicPr>
          <p:cNvPr id="7" name="Picture 3" descr="C:\Users\Juliano\Pictures\Drag\475px-George_Whitefield_preac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00174"/>
            <a:ext cx="3097025" cy="3905239"/>
          </a:xfrm>
          <a:prstGeom prst="rect">
            <a:avLst/>
          </a:prstGeom>
          <a:noFill/>
        </p:spPr>
      </p:pic>
      <p:pic>
        <p:nvPicPr>
          <p:cNvPr id="8" name="Picture 4" descr="C:\Users\Juliano\Pictures\Drag\527px-Cotton_M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1892302" cy="2150343"/>
          </a:xfrm>
          <a:prstGeom prst="rect">
            <a:avLst/>
          </a:prstGeom>
          <a:noFill/>
        </p:spPr>
      </p:pic>
      <p:pic>
        <p:nvPicPr>
          <p:cNvPr id="9" name="Picture 5" descr="C:\Users\Juliano\Pictures\Drag\Selina_Hastings%2C_Countess_of_Huntingdon_-_Project_Gutenberg_eText_18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4161133"/>
            <a:ext cx="2286016" cy="2696867"/>
          </a:xfrm>
          <a:prstGeom prst="rect">
            <a:avLst/>
          </a:prstGeom>
          <a:noFill/>
        </p:spPr>
      </p:pic>
      <p:pic>
        <p:nvPicPr>
          <p:cNvPr id="10" name="Picture 6" descr="C:\Users\Juliano\Pictures\Drag\485px-George_Whitefield_likene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6653" y="2357430"/>
            <a:ext cx="2587347" cy="3200384"/>
          </a:xfrm>
          <a:prstGeom prst="rect">
            <a:avLst/>
          </a:prstGeom>
          <a:noFill/>
        </p:spPr>
      </p:pic>
      <p:pic>
        <p:nvPicPr>
          <p:cNvPr id="5" name="Picture 2" descr="C:\Users\Juliano\Pictures\Drag\whitefiel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4006843"/>
            <a:ext cx="4978523" cy="285115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6858016" y="5429264"/>
            <a:ext cx="201661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George </a:t>
            </a:r>
            <a:r>
              <a:rPr lang="pt-BR" sz="1900" dirty="0" err="1" smtClean="0"/>
              <a:t>Whitefield</a:t>
            </a:r>
            <a:endParaRPr lang="pt-BR" sz="1900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1357290" y="3500438"/>
            <a:ext cx="167222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Cotton</a:t>
            </a:r>
            <a:r>
              <a:rPr lang="pt-BR" sz="1900" dirty="0" smtClean="0"/>
              <a:t> </a:t>
            </a:r>
            <a:r>
              <a:rPr lang="pt-BR" sz="1900" dirty="0" err="1" smtClean="0"/>
              <a:t>Mather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214282" y="6180904"/>
            <a:ext cx="1500708" cy="677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en-US" sz="1900" dirty="0" err="1" smtClean="0"/>
              <a:t>Condessa</a:t>
            </a:r>
            <a:r>
              <a:rPr lang="en-US" sz="1900" dirty="0" smtClean="0"/>
              <a:t> de </a:t>
            </a:r>
            <a:br>
              <a:rPr lang="en-US" sz="1900" dirty="0" smtClean="0"/>
            </a:br>
            <a:r>
              <a:rPr lang="en-US" sz="1900" dirty="0" smtClean="0"/>
              <a:t>Huntingdon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Jonathan Edwards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Jonathan Edwards (1703-1758) </a:t>
            </a:r>
          </a:p>
          <a:p>
            <a:pPr lvl="1"/>
            <a:r>
              <a:rPr lang="en-US" dirty="0" err="1" smtClean="0"/>
              <a:t>Figura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 smtClean="0"/>
          </a:p>
          <a:p>
            <a:r>
              <a:rPr lang="en-US" dirty="0" err="1" smtClean="0"/>
              <a:t>Sua</a:t>
            </a:r>
            <a:r>
              <a:rPr lang="en-US" dirty="0" smtClean="0"/>
              <a:t> Vida</a:t>
            </a:r>
          </a:p>
          <a:p>
            <a:pPr lvl="1"/>
            <a:r>
              <a:rPr lang="en-US" dirty="0" err="1" smtClean="0"/>
              <a:t>Prodígio</a:t>
            </a:r>
            <a:endParaRPr lang="en-US" dirty="0" smtClean="0"/>
          </a:p>
          <a:p>
            <a:pPr lvl="1"/>
            <a:r>
              <a:rPr lang="en-US" dirty="0" err="1" smtClean="0"/>
              <a:t>Soberania</a:t>
            </a:r>
            <a:endParaRPr lang="en-US" dirty="0" smtClean="0"/>
          </a:p>
          <a:p>
            <a:pPr lvl="1"/>
            <a:r>
              <a:rPr lang="en-US" dirty="0" err="1" smtClean="0"/>
              <a:t>Ministério</a:t>
            </a:r>
            <a:endParaRPr lang="en-US" dirty="0" smtClean="0"/>
          </a:p>
          <a:p>
            <a:pPr lvl="1"/>
            <a:r>
              <a:rPr lang="en-US" dirty="0" err="1" smtClean="0"/>
              <a:t>Casamento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obra</a:t>
            </a:r>
            <a:r>
              <a:rPr lang="en-US" dirty="0" smtClean="0"/>
              <a:t> </a:t>
            </a:r>
            <a:r>
              <a:rPr lang="en-US" dirty="0" err="1" smtClean="0"/>
              <a:t>surpreendente</a:t>
            </a:r>
            <a:r>
              <a:rPr lang="en-US" dirty="0" smtClean="0"/>
              <a:t> de Deus (1734)</a:t>
            </a:r>
          </a:p>
          <a:p>
            <a:pPr lvl="1"/>
            <a:r>
              <a:rPr lang="en-US" dirty="0" err="1" smtClean="0"/>
              <a:t>Exclusão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Jonathan Edwards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Legado</a:t>
            </a:r>
            <a:r>
              <a:rPr lang="en-US" dirty="0" smtClean="0"/>
              <a:t> de Edwards</a:t>
            </a:r>
          </a:p>
          <a:p>
            <a:pPr lvl="1"/>
            <a:r>
              <a:rPr lang="en-US" dirty="0" err="1" smtClean="0"/>
              <a:t>Avivamento</a:t>
            </a:r>
            <a:r>
              <a:rPr lang="en-US" dirty="0" smtClean="0"/>
              <a:t> e </a:t>
            </a:r>
            <a:r>
              <a:rPr lang="en-US" dirty="0" err="1" smtClean="0"/>
              <a:t>verdadeira</a:t>
            </a:r>
            <a:r>
              <a:rPr lang="en-US" dirty="0" smtClean="0"/>
              <a:t> </a:t>
            </a:r>
            <a:r>
              <a:rPr lang="en-US" dirty="0" err="1" smtClean="0"/>
              <a:t>religião</a:t>
            </a:r>
            <a:endParaRPr lang="en-US" dirty="0" smtClean="0"/>
          </a:p>
          <a:p>
            <a:pPr lvl="1"/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temas</a:t>
            </a:r>
            <a:r>
              <a:rPr lang="en-US" dirty="0" smtClean="0"/>
              <a:t>:</a:t>
            </a:r>
          </a:p>
          <a:p>
            <a:pPr lvl="2"/>
            <a:r>
              <a:rPr lang="en-US" dirty="0" err="1" smtClean="0"/>
              <a:t>Glória</a:t>
            </a:r>
            <a:r>
              <a:rPr lang="en-US" dirty="0" smtClean="0"/>
              <a:t> de Deus</a:t>
            </a:r>
          </a:p>
          <a:p>
            <a:pPr lvl="2"/>
            <a:r>
              <a:rPr lang="en-US" dirty="0" err="1" smtClean="0"/>
              <a:t>Prazer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Deus</a:t>
            </a:r>
          </a:p>
          <a:p>
            <a:pPr lvl="2"/>
            <a:r>
              <a:rPr lang="en-US" dirty="0" err="1" smtClean="0"/>
              <a:t>Julgamento</a:t>
            </a:r>
            <a:r>
              <a:rPr lang="en-US" dirty="0" smtClean="0"/>
              <a:t> de Deus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Jonathan Edwards</a:t>
            </a:r>
            <a:endParaRPr lang="pt-BR" dirty="0"/>
          </a:p>
        </p:txBody>
      </p:sp>
      <p:pic>
        <p:nvPicPr>
          <p:cNvPr id="7171" name="Picture 3" descr="C:\Users\Juliano\Pictures\Drag\Jonathan_Edw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14422"/>
            <a:ext cx="3571900" cy="373527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929058" y="4786322"/>
            <a:ext cx="202809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Jonathan Edwards</a:t>
            </a:r>
          </a:p>
        </p:txBody>
      </p:sp>
      <p:pic>
        <p:nvPicPr>
          <p:cNvPr id="7172" name="Picture 4" descr="C:\Users\Juliano\Pictures\Drag\edwar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785926"/>
            <a:ext cx="2875818" cy="3885289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7072330" y="5500702"/>
            <a:ext cx="168184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Sarah Edwards</a:t>
            </a:r>
          </a:p>
        </p:txBody>
      </p:sp>
      <p:pic>
        <p:nvPicPr>
          <p:cNvPr id="7173" name="Picture 5" descr="C:\Users\Juliano\Pictures\Drag\50-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2387143" cy="3214686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214546" y="6215082"/>
            <a:ext cx="386686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Capa da </a:t>
            </a:r>
            <a:r>
              <a:rPr lang="pt-BR" sz="1900" dirty="0" err="1" smtClean="0"/>
              <a:t>Christianity</a:t>
            </a:r>
            <a:r>
              <a:rPr lang="pt-BR" sz="1900" dirty="0" smtClean="0"/>
              <a:t> </a:t>
            </a:r>
            <a:r>
              <a:rPr lang="pt-BR" sz="1900" dirty="0" err="1" smtClean="0"/>
              <a:t>Today</a:t>
            </a:r>
            <a:r>
              <a:rPr lang="pt-BR" sz="1900" dirty="0" smtClean="0"/>
              <a:t> – 09/2006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Segundo Grande </a:t>
            </a:r>
            <a:r>
              <a:rPr lang="pt-BR" dirty="0" err="1" smtClean="0"/>
              <a:t>Despertamento</a:t>
            </a:r>
            <a:r>
              <a:rPr lang="pt-BR" dirty="0" smtClean="0"/>
              <a:t> nos Estados Unidos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Revolução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Independência</a:t>
            </a:r>
            <a:endParaRPr lang="en-US" dirty="0" smtClean="0"/>
          </a:p>
          <a:p>
            <a:r>
              <a:rPr lang="en-US" dirty="0" err="1" smtClean="0"/>
              <a:t>Expansão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Fronteira</a:t>
            </a:r>
            <a:endParaRPr lang="en-US" dirty="0" smtClean="0"/>
          </a:p>
          <a:p>
            <a:pPr lvl="1"/>
            <a:r>
              <a:rPr lang="en-US" dirty="0" err="1" smtClean="0"/>
              <a:t>Presbiterianos</a:t>
            </a:r>
            <a:endParaRPr lang="en-US" dirty="0" smtClean="0"/>
          </a:p>
          <a:p>
            <a:pPr lvl="1"/>
            <a:r>
              <a:rPr lang="en-US" dirty="0" err="1" smtClean="0"/>
              <a:t>Metodistas</a:t>
            </a:r>
            <a:endParaRPr lang="en-US" dirty="0" smtClean="0"/>
          </a:p>
          <a:p>
            <a:pPr lvl="1"/>
            <a:r>
              <a:rPr lang="en-US" dirty="0" err="1" smtClean="0"/>
              <a:t>Batistas</a:t>
            </a:r>
            <a:endParaRPr lang="en-US" dirty="0" smtClean="0"/>
          </a:p>
          <a:p>
            <a:r>
              <a:rPr lang="en-US" dirty="0" err="1" smtClean="0"/>
              <a:t>Asahel</a:t>
            </a:r>
            <a:r>
              <a:rPr lang="en-US" dirty="0" smtClean="0"/>
              <a:t> Nettleton (1783-1844)</a:t>
            </a:r>
          </a:p>
          <a:p>
            <a:r>
              <a:rPr lang="en-US" dirty="0" smtClean="0"/>
              <a:t>Charles Finney (1792-1875)</a:t>
            </a:r>
          </a:p>
          <a:p>
            <a:pPr lvl="1"/>
            <a:r>
              <a:rPr lang="en-US" dirty="0" err="1" smtClean="0"/>
              <a:t>Avivamentos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ser </a:t>
            </a:r>
            <a:r>
              <a:rPr lang="en-US" dirty="0" err="1" smtClean="0"/>
              <a:t>produzidos</a:t>
            </a:r>
            <a:endParaRPr lang="en-US" dirty="0" smtClean="0"/>
          </a:p>
          <a:p>
            <a:pPr lvl="1"/>
            <a:r>
              <a:rPr lang="en-US" dirty="0" err="1" smtClean="0"/>
              <a:t>Arminianismo</a:t>
            </a:r>
            <a:r>
              <a:rPr lang="en-US" dirty="0" smtClean="0"/>
              <a:t> </a:t>
            </a:r>
            <a:r>
              <a:rPr lang="en-US" dirty="0" err="1" smtClean="0"/>
              <a:t>prevalece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Segundo Grande </a:t>
            </a:r>
            <a:r>
              <a:rPr lang="pt-BR" dirty="0" err="1" smtClean="0"/>
              <a:t>Despertamento</a:t>
            </a:r>
            <a:r>
              <a:rPr lang="pt-BR" dirty="0" smtClean="0"/>
              <a:t> nos Estados Unidos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Grandes</a:t>
            </a:r>
            <a:r>
              <a:rPr lang="en-US" dirty="0" smtClean="0"/>
              <a:t> </a:t>
            </a:r>
            <a:r>
              <a:rPr lang="en-US" dirty="0" err="1" smtClean="0"/>
              <a:t>Transformações</a:t>
            </a:r>
            <a:endParaRPr lang="en-US" dirty="0" smtClean="0"/>
          </a:p>
          <a:p>
            <a:pPr lvl="1"/>
            <a:r>
              <a:rPr lang="en-US" dirty="0" err="1" smtClean="0"/>
              <a:t>Avivamentismo</a:t>
            </a:r>
            <a:endParaRPr lang="en-US" dirty="0" smtClean="0"/>
          </a:p>
          <a:p>
            <a:pPr lvl="1"/>
            <a:r>
              <a:rPr lang="en-US" dirty="0" err="1" smtClean="0"/>
              <a:t>Cristianização</a:t>
            </a:r>
            <a:r>
              <a:rPr lang="en-US" dirty="0" smtClean="0"/>
              <a:t> dos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endParaRPr lang="en-US" dirty="0" smtClean="0"/>
          </a:p>
          <a:p>
            <a:pPr lvl="1"/>
            <a:r>
              <a:rPr lang="en-US" dirty="0" err="1" smtClean="0"/>
              <a:t>Democratização</a:t>
            </a:r>
            <a:r>
              <a:rPr lang="en-US" dirty="0" smtClean="0"/>
              <a:t> do </a:t>
            </a:r>
            <a:r>
              <a:rPr lang="en-US" dirty="0" err="1" smtClean="0"/>
              <a:t>cristianismo</a:t>
            </a:r>
            <a:endParaRPr lang="en-US" dirty="0" smtClean="0"/>
          </a:p>
          <a:p>
            <a:pPr lvl="1"/>
            <a:r>
              <a:rPr lang="en-US" dirty="0" err="1" smtClean="0"/>
              <a:t>Instituições</a:t>
            </a:r>
            <a:r>
              <a:rPr lang="en-US" dirty="0" smtClean="0"/>
              <a:t> </a:t>
            </a:r>
            <a:r>
              <a:rPr lang="en-US" dirty="0" err="1" smtClean="0"/>
              <a:t>paraeclesiásticas</a:t>
            </a:r>
            <a:endParaRPr lang="en-US" dirty="0" smtClean="0"/>
          </a:p>
          <a:p>
            <a:pPr lvl="1"/>
            <a:r>
              <a:rPr lang="en-US" dirty="0" err="1" smtClean="0"/>
              <a:t>Declínio</a:t>
            </a:r>
            <a:r>
              <a:rPr lang="en-US" dirty="0" smtClean="0"/>
              <a:t> do </a:t>
            </a:r>
            <a:r>
              <a:rPr lang="en-US" dirty="0" err="1" smtClean="0"/>
              <a:t>calvinismo</a:t>
            </a:r>
            <a:endParaRPr lang="en-US" dirty="0" smtClean="0"/>
          </a:p>
          <a:p>
            <a:pPr lvl="1"/>
            <a:r>
              <a:rPr lang="en-US" dirty="0" err="1" smtClean="0"/>
              <a:t>Atraso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paganização</a:t>
            </a:r>
            <a:r>
              <a:rPr lang="en-US" dirty="0" smtClean="0"/>
              <a:t> dos EUA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Segundo Grande </a:t>
            </a:r>
            <a:r>
              <a:rPr lang="pt-BR" dirty="0" err="1" smtClean="0"/>
              <a:t>Despertamento</a:t>
            </a:r>
            <a:r>
              <a:rPr lang="pt-BR" dirty="0" smtClean="0"/>
              <a:t> nos Estados Unidos </a:t>
            </a:r>
            <a:endParaRPr lang="pt-BR" dirty="0"/>
          </a:p>
        </p:txBody>
      </p:sp>
      <p:pic>
        <p:nvPicPr>
          <p:cNvPr id="8194" name="Picture 2" descr="C:\Users\Juliano\Pictures\Drag\528px-Charles_g_finn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4071966" cy="4627234"/>
          </a:xfrm>
          <a:prstGeom prst="rect">
            <a:avLst/>
          </a:prstGeom>
          <a:noFill/>
        </p:spPr>
      </p:pic>
      <p:pic>
        <p:nvPicPr>
          <p:cNvPr id="8195" name="Picture 3" descr="C:\Users\Juliano\Pictures\Drag\Asahel_Nettlet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143116"/>
            <a:ext cx="2457450" cy="365125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571604" y="6143644"/>
            <a:ext cx="1656583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Charles Finney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072198" y="5643578"/>
            <a:ext cx="1895046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Asahel</a:t>
            </a:r>
            <a:r>
              <a:rPr lang="pt-BR" sz="1900" dirty="0" smtClean="0"/>
              <a:t> </a:t>
            </a:r>
            <a:r>
              <a:rPr lang="pt-BR" sz="1900" dirty="0" err="1" smtClean="0"/>
              <a:t>Nettleton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Missões no Grande Século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Missões</a:t>
            </a:r>
            <a:r>
              <a:rPr lang="en-US" dirty="0" smtClean="0"/>
              <a:t> </a:t>
            </a:r>
            <a:r>
              <a:rPr lang="en-US" dirty="0" err="1" smtClean="0"/>
              <a:t>protestantes</a:t>
            </a:r>
            <a:r>
              <a:rPr lang="en-US" dirty="0" smtClean="0"/>
              <a:t> </a:t>
            </a:r>
            <a:r>
              <a:rPr lang="en-US" dirty="0" err="1" smtClean="0"/>
              <a:t>demoraram</a:t>
            </a:r>
            <a:r>
              <a:rPr lang="en-US" dirty="0" smtClean="0"/>
              <a:t> a </a:t>
            </a:r>
            <a:r>
              <a:rPr lang="en-US" dirty="0" err="1" smtClean="0"/>
              <a:t>acontecer</a:t>
            </a:r>
            <a:endParaRPr lang="en-US" dirty="0" smtClean="0"/>
          </a:p>
          <a:p>
            <a:r>
              <a:rPr lang="en-US" dirty="0" err="1" smtClean="0"/>
              <a:t>Primeiros</a:t>
            </a:r>
            <a:r>
              <a:rPr lang="en-US" dirty="0" smtClean="0"/>
              <a:t> </a:t>
            </a:r>
            <a:r>
              <a:rPr lang="en-US" dirty="0" err="1" smtClean="0"/>
              <a:t>sucessos</a:t>
            </a:r>
            <a:endParaRPr lang="en-US" dirty="0" smtClean="0"/>
          </a:p>
          <a:p>
            <a:pPr lvl="1"/>
            <a:r>
              <a:rPr lang="en-US" dirty="0" smtClean="0"/>
              <a:t>John Eliot (1604-1690)</a:t>
            </a:r>
          </a:p>
          <a:p>
            <a:pPr lvl="1"/>
            <a:r>
              <a:rPr lang="en-US" dirty="0" smtClean="0"/>
              <a:t>David Brainerd (1718-1747)</a:t>
            </a:r>
          </a:p>
          <a:p>
            <a:r>
              <a:rPr lang="en-US" dirty="0" err="1" smtClean="0"/>
              <a:t>Século</a:t>
            </a:r>
            <a:r>
              <a:rPr lang="en-US" dirty="0" smtClean="0"/>
              <a:t> XVIII – Os </a:t>
            </a:r>
            <a:r>
              <a:rPr lang="en-US" dirty="0" err="1" smtClean="0"/>
              <a:t>Morávios</a:t>
            </a:r>
            <a:endParaRPr lang="en-US" dirty="0" smtClean="0"/>
          </a:p>
          <a:p>
            <a:r>
              <a:rPr lang="en-US" dirty="0" err="1" smtClean="0"/>
              <a:t>Século</a:t>
            </a:r>
            <a:r>
              <a:rPr lang="en-US" dirty="0" smtClean="0"/>
              <a:t> XIX – O Grande </a:t>
            </a:r>
            <a:r>
              <a:rPr lang="en-US" dirty="0" err="1" smtClean="0"/>
              <a:t>Século</a:t>
            </a:r>
            <a:endParaRPr lang="en-US" dirty="0" smtClean="0"/>
          </a:p>
          <a:p>
            <a:r>
              <a:rPr lang="en-US" dirty="0" smtClean="0"/>
              <a:t>William Carey (1761-1834) – o </a:t>
            </a:r>
            <a:r>
              <a:rPr lang="en-US" dirty="0" err="1" smtClean="0"/>
              <a:t>pai</a:t>
            </a:r>
            <a:r>
              <a:rPr lang="en-US" dirty="0" smtClean="0"/>
              <a:t> das </a:t>
            </a:r>
            <a:r>
              <a:rPr lang="en-US" dirty="0" err="1" smtClean="0"/>
              <a:t>missões</a:t>
            </a:r>
            <a:r>
              <a:rPr lang="en-US" dirty="0" smtClean="0"/>
              <a:t> </a:t>
            </a:r>
            <a:r>
              <a:rPr lang="en-US" dirty="0" err="1" smtClean="0"/>
              <a:t>modernas</a:t>
            </a:r>
            <a:endParaRPr lang="en-US" dirty="0" smtClean="0"/>
          </a:p>
          <a:p>
            <a:pPr lvl="1"/>
            <a:r>
              <a:rPr lang="pt-BR" dirty="0" smtClean="0"/>
              <a:t>“Espere grandes coisas de Deus. Tente grandes coisas para Deus.” 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Erasmo e os Humanistas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Humanistas Importantes</a:t>
            </a:r>
          </a:p>
          <a:p>
            <a:pPr lvl="1"/>
            <a:r>
              <a:rPr lang="pt-BR" dirty="0" err="1" smtClean="0"/>
              <a:t>Johannes</a:t>
            </a:r>
            <a:r>
              <a:rPr lang="pt-BR" dirty="0" smtClean="0"/>
              <a:t> </a:t>
            </a:r>
            <a:r>
              <a:rPr lang="pt-BR" dirty="0" err="1" smtClean="0"/>
              <a:t>Reuchlin</a:t>
            </a:r>
            <a:r>
              <a:rPr lang="pt-BR" dirty="0" smtClean="0"/>
              <a:t> (1455-1522)</a:t>
            </a:r>
          </a:p>
          <a:p>
            <a:pPr lvl="1"/>
            <a:r>
              <a:rPr lang="pt-BR" dirty="0" smtClean="0"/>
              <a:t>Jacques </a:t>
            </a:r>
            <a:r>
              <a:rPr lang="pt-BR" dirty="0" err="1" smtClean="0"/>
              <a:t>Lefevre</a:t>
            </a:r>
            <a:r>
              <a:rPr lang="pt-BR" dirty="0" smtClean="0"/>
              <a:t> D’</a:t>
            </a:r>
            <a:r>
              <a:rPr lang="pt-BR" dirty="0" err="1" smtClean="0"/>
              <a:t>Étables</a:t>
            </a:r>
            <a:r>
              <a:rPr lang="pt-BR" dirty="0" smtClean="0"/>
              <a:t> (1450-1536)</a:t>
            </a:r>
          </a:p>
          <a:p>
            <a:pPr lvl="1"/>
            <a:r>
              <a:rPr lang="pt-BR" dirty="0" smtClean="0"/>
              <a:t>John </a:t>
            </a:r>
            <a:r>
              <a:rPr lang="pt-BR" dirty="0" err="1" smtClean="0"/>
              <a:t>Colet</a:t>
            </a:r>
            <a:r>
              <a:rPr lang="pt-BR" dirty="0" smtClean="0"/>
              <a:t> (1466-1519)</a:t>
            </a:r>
          </a:p>
          <a:p>
            <a:r>
              <a:rPr lang="pt-BR" dirty="0" smtClean="0"/>
              <a:t>Erasmo de </a:t>
            </a:r>
            <a:r>
              <a:rPr lang="pt-BR" dirty="0" err="1" smtClean="0"/>
              <a:t>Roterdã</a:t>
            </a:r>
            <a:endParaRPr lang="pt-BR" dirty="0" smtClean="0"/>
          </a:p>
          <a:p>
            <a:pPr lvl="1"/>
            <a:r>
              <a:rPr lang="pt-BR" dirty="0" smtClean="0"/>
              <a:t>Edição crítica do Novo Testamento </a:t>
            </a:r>
          </a:p>
          <a:p>
            <a:pPr lvl="1"/>
            <a:r>
              <a:rPr lang="pt-BR" dirty="0" smtClean="0"/>
              <a:t>Erasmo x Lutero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Missões no Grande Século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Cômites</a:t>
            </a:r>
            <a:r>
              <a:rPr lang="en-US" dirty="0" smtClean="0"/>
              <a:t> e </a:t>
            </a:r>
            <a:r>
              <a:rPr lang="en-US" dirty="0" err="1" smtClean="0"/>
              <a:t>sociedades</a:t>
            </a:r>
            <a:r>
              <a:rPr lang="en-US" dirty="0" smtClean="0"/>
              <a:t> </a:t>
            </a:r>
            <a:r>
              <a:rPr lang="en-US" dirty="0" err="1" smtClean="0"/>
              <a:t>missionárias</a:t>
            </a:r>
            <a:endParaRPr lang="en-US" dirty="0" smtClean="0"/>
          </a:p>
          <a:p>
            <a:pPr lvl="1"/>
            <a:r>
              <a:rPr lang="en-US" dirty="0" err="1" smtClean="0"/>
              <a:t>Comitê</a:t>
            </a:r>
            <a:r>
              <a:rPr lang="en-US" dirty="0" smtClean="0"/>
              <a:t> de </a:t>
            </a:r>
            <a:r>
              <a:rPr lang="en-US" dirty="0" err="1" smtClean="0"/>
              <a:t>missões</a:t>
            </a:r>
            <a:r>
              <a:rPr lang="en-US" dirty="0" smtClean="0"/>
              <a:t> dos </a:t>
            </a:r>
            <a:r>
              <a:rPr lang="en-US" dirty="0" err="1" smtClean="0"/>
              <a:t>batistas</a:t>
            </a:r>
            <a:r>
              <a:rPr lang="en-US" dirty="0" smtClean="0"/>
              <a:t> </a:t>
            </a:r>
            <a:r>
              <a:rPr lang="en-US" dirty="0" err="1" smtClean="0"/>
              <a:t>particulares</a:t>
            </a:r>
            <a:r>
              <a:rPr lang="en-US" dirty="0" smtClean="0"/>
              <a:t> (1792)</a:t>
            </a:r>
          </a:p>
          <a:p>
            <a:pPr lvl="2"/>
            <a:r>
              <a:rPr lang="en-US" dirty="0" smtClean="0"/>
              <a:t>William Carey (1761-1834) </a:t>
            </a:r>
          </a:p>
          <a:p>
            <a:pPr lvl="1"/>
            <a:r>
              <a:rPr lang="en-US" dirty="0" err="1" smtClean="0"/>
              <a:t>Sociedade</a:t>
            </a:r>
            <a:r>
              <a:rPr lang="en-US" dirty="0" smtClean="0"/>
              <a:t> </a:t>
            </a:r>
            <a:r>
              <a:rPr lang="en-US" dirty="0" err="1" smtClean="0"/>
              <a:t>Missionária</a:t>
            </a:r>
            <a:r>
              <a:rPr lang="en-US" dirty="0" smtClean="0"/>
              <a:t> de </a:t>
            </a:r>
            <a:r>
              <a:rPr lang="en-US" dirty="0" err="1" smtClean="0"/>
              <a:t>Londres</a:t>
            </a:r>
            <a:r>
              <a:rPr lang="en-US" dirty="0" smtClean="0"/>
              <a:t> (1795)</a:t>
            </a:r>
          </a:p>
          <a:p>
            <a:pPr lvl="2"/>
            <a:r>
              <a:rPr lang="en-US" dirty="0" smtClean="0"/>
              <a:t>David Livingstone (1813-1873)</a:t>
            </a:r>
          </a:p>
          <a:p>
            <a:pPr lvl="1"/>
            <a:r>
              <a:rPr lang="pt-BR" dirty="0" smtClean="0"/>
              <a:t>Sociedade Missionária Eclesiástica (1799)</a:t>
            </a:r>
          </a:p>
          <a:p>
            <a:pPr lvl="2"/>
            <a:r>
              <a:rPr lang="pt-BR" dirty="0" smtClean="0"/>
              <a:t>Henry Martin (1781-1812)</a:t>
            </a:r>
          </a:p>
          <a:p>
            <a:pPr lvl="1"/>
            <a:r>
              <a:rPr lang="pt-BR" dirty="0" smtClean="0"/>
              <a:t>Comitê de Missões da Igreja </a:t>
            </a:r>
            <a:r>
              <a:rPr lang="pt-BR" dirty="0" err="1" smtClean="0"/>
              <a:t>Congregacional</a:t>
            </a:r>
            <a:r>
              <a:rPr lang="pt-BR" dirty="0" smtClean="0"/>
              <a:t> – EUA (1810)</a:t>
            </a:r>
          </a:p>
          <a:p>
            <a:pPr lvl="2"/>
            <a:r>
              <a:rPr lang="en-US" dirty="0" err="1" smtClean="0"/>
              <a:t>Cinco</a:t>
            </a:r>
            <a:r>
              <a:rPr lang="en-US" dirty="0" smtClean="0"/>
              <a:t> </a:t>
            </a:r>
            <a:r>
              <a:rPr lang="en-US" dirty="0" err="1" smtClean="0"/>
              <a:t>primeiros</a:t>
            </a:r>
            <a:r>
              <a:rPr lang="en-US" dirty="0" smtClean="0"/>
              <a:t> </a:t>
            </a:r>
            <a:r>
              <a:rPr lang="en-US" dirty="0" err="1" smtClean="0"/>
              <a:t>missionários</a:t>
            </a:r>
            <a:r>
              <a:rPr lang="en-US" dirty="0" smtClean="0"/>
              <a:t> </a:t>
            </a:r>
            <a:r>
              <a:rPr lang="en-US" dirty="0" err="1" smtClean="0"/>
              <a:t>americanos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Missões no Grande Século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Cômites</a:t>
            </a:r>
            <a:r>
              <a:rPr lang="en-US" dirty="0" smtClean="0"/>
              <a:t> e </a:t>
            </a:r>
            <a:r>
              <a:rPr lang="en-US" dirty="0" err="1" smtClean="0"/>
              <a:t>sociedades</a:t>
            </a:r>
            <a:r>
              <a:rPr lang="en-US" dirty="0" smtClean="0"/>
              <a:t> </a:t>
            </a:r>
            <a:r>
              <a:rPr lang="en-US" dirty="0" err="1" smtClean="0"/>
              <a:t>missionárias</a:t>
            </a:r>
            <a:endParaRPr lang="en-US" dirty="0" smtClean="0"/>
          </a:p>
          <a:p>
            <a:pPr lvl="1"/>
            <a:r>
              <a:rPr lang="en-US" dirty="0" err="1" smtClean="0"/>
              <a:t>Cômite</a:t>
            </a:r>
            <a:r>
              <a:rPr lang="en-US" dirty="0" smtClean="0"/>
              <a:t> Batista de </a:t>
            </a:r>
            <a:r>
              <a:rPr lang="en-US" dirty="0" err="1" smtClean="0"/>
              <a:t>Missões</a:t>
            </a:r>
            <a:r>
              <a:rPr lang="en-US" dirty="0" smtClean="0"/>
              <a:t> (1814)</a:t>
            </a:r>
          </a:p>
          <a:p>
            <a:pPr lvl="2"/>
            <a:r>
              <a:rPr lang="pt-BR" dirty="0" smtClean="0"/>
              <a:t>Adoniram </a:t>
            </a:r>
            <a:r>
              <a:rPr lang="pt-BR" dirty="0" err="1" smtClean="0"/>
              <a:t>Judson</a:t>
            </a:r>
            <a:r>
              <a:rPr lang="pt-BR" dirty="0" smtClean="0"/>
              <a:t> (1788-1850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Escoceses</a:t>
            </a:r>
            <a:endParaRPr lang="en-US" dirty="0" smtClean="0"/>
          </a:p>
          <a:p>
            <a:pPr lvl="2"/>
            <a:r>
              <a:rPr lang="en-US" dirty="0" smtClean="0"/>
              <a:t>Alexander Duff (1806-1878)</a:t>
            </a:r>
          </a:p>
          <a:p>
            <a:pPr lvl="2"/>
            <a:r>
              <a:rPr lang="en-US" dirty="0" smtClean="0"/>
              <a:t>John G. Patton (1824-1907)</a:t>
            </a:r>
          </a:p>
          <a:p>
            <a:pPr lvl="1"/>
            <a:r>
              <a:rPr lang="en-US" dirty="0" smtClean="0"/>
              <a:t>Para a </a:t>
            </a:r>
            <a:r>
              <a:rPr lang="en-US" dirty="0" err="1" smtClean="0"/>
              <a:t>África</a:t>
            </a:r>
            <a:endParaRPr lang="en-US" dirty="0" smtClean="0"/>
          </a:p>
          <a:p>
            <a:pPr lvl="2"/>
            <a:r>
              <a:rPr lang="pt-BR" dirty="0" smtClean="0"/>
              <a:t>William Henry </a:t>
            </a:r>
            <a:r>
              <a:rPr lang="pt-BR" dirty="0" err="1" smtClean="0"/>
              <a:t>Sheppard</a:t>
            </a:r>
            <a:r>
              <a:rPr lang="pt-BR" dirty="0" smtClean="0"/>
              <a:t> (1865-1927) </a:t>
            </a:r>
          </a:p>
          <a:p>
            <a:pPr lvl="1"/>
            <a:r>
              <a:rPr lang="en-US" dirty="0" smtClean="0"/>
              <a:t>Para a China</a:t>
            </a:r>
          </a:p>
          <a:p>
            <a:pPr lvl="2"/>
            <a:r>
              <a:rPr lang="en-US" dirty="0" smtClean="0"/>
              <a:t>James Hudson Taylor (1832-1905)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Missões no Grande Século</a:t>
            </a:r>
            <a:endParaRPr lang="pt-BR" dirty="0"/>
          </a:p>
        </p:txBody>
      </p:sp>
      <p:pic>
        <p:nvPicPr>
          <p:cNvPr id="9225" name="Picture 9" descr="C:\Users\Juliano\Pictures\Drag\487px-Brainerd_preac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357298"/>
            <a:ext cx="3328114" cy="4100522"/>
          </a:xfrm>
          <a:prstGeom prst="rect">
            <a:avLst/>
          </a:prstGeom>
          <a:noFill/>
        </p:spPr>
      </p:pic>
      <p:pic>
        <p:nvPicPr>
          <p:cNvPr id="9226" name="Picture 10" descr="C:\Users\Juliano\Pictures\Drag\384px-Brainerd_horseb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785926"/>
            <a:ext cx="2442823" cy="3810008"/>
          </a:xfrm>
          <a:prstGeom prst="rect">
            <a:avLst/>
          </a:prstGeom>
          <a:noFill/>
        </p:spPr>
      </p:pic>
      <p:pic>
        <p:nvPicPr>
          <p:cNvPr id="9227" name="Picture 11" descr="C:\Users\Juliano\Pictures\Drag\John_Elio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643050"/>
            <a:ext cx="2371725" cy="302895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357818" y="5357826"/>
            <a:ext cx="1675434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David </a:t>
            </a:r>
            <a:r>
              <a:rPr lang="pt-BR" sz="1900" dirty="0" err="1" smtClean="0"/>
              <a:t>Brainerd</a:t>
            </a:r>
            <a:endParaRPr lang="pt-BR" sz="1900" dirty="0" smtClean="0"/>
          </a:p>
        </p:txBody>
      </p:sp>
      <p:sp>
        <p:nvSpPr>
          <p:cNvPr id="16" name="CaixaDeTexto 15"/>
          <p:cNvSpPr txBox="1"/>
          <p:nvPr/>
        </p:nvSpPr>
        <p:spPr>
          <a:xfrm>
            <a:off x="500034" y="4357694"/>
            <a:ext cx="117369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Eliot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Missões no Grande Século</a:t>
            </a:r>
            <a:endParaRPr lang="pt-BR" dirty="0"/>
          </a:p>
        </p:txBody>
      </p:sp>
      <p:pic>
        <p:nvPicPr>
          <p:cNvPr id="9219" name="Picture 3" descr="C:\Users\Juliano\Pictures\Drag\David_Livingst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428736"/>
            <a:ext cx="2476504" cy="3714756"/>
          </a:xfrm>
          <a:prstGeom prst="rect">
            <a:avLst/>
          </a:prstGeom>
          <a:noFill/>
        </p:spPr>
      </p:pic>
      <p:pic>
        <p:nvPicPr>
          <p:cNvPr id="9222" name="Picture 6" descr="C:\Users\Juliano\Pictures\Drag\388px-CareyEngrav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81125"/>
            <a:ext cx="3548063" cy="5476875"/>
          </a:xfrm>
          <a:prstGeom prst="rect">
            <a:avLst/>
          </a:prstGeom>
          <a:noFill/>
        </p:spPr>
      </p:pic>
      <p:pic>
        <p:nvPicPr>
          <p:cNvPr id="9223" name="Picture 7" descr="C:\Users\Juliano\Pictures\Drag\Hudson_Tayl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8425" y="2000240"/>
            <a:ext cx="2695575" cy="3810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071670" y="6473291"/>
            <a:ext cx="156534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William Carey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214810" y="4929198"/>
            <a:ext cx="1984814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David </a:t>
            </a:r>
            <a:r>
              <a:rPr lang="pt-BR" sz="1900" dirty="0" err="1" smtClean="0"/>
              <a:t>Livingstone</a:t>
            </a:r>
            <a:endParaRPr lang="pt-BR" sz="1900" dirty="0" smtClean="0"/>
          </a:p>
        </p:txBody>
      </p:sp>
      <p:sp>
        <p:nvSpPr>
          <p:cNvPr id="16" name="CaixaDeTexto 15"/>
          <p:cNvSpPr txBox="1"/>
          <p:nvPr/>
        </p:nvSpPr>
        <p:spPr>
          <a:xfrm>
            <a:off x="6357950" y="5643578"/>
            <a:ext cx="1610481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en-US" sz="1900" dirty="0" smtClean="0"/>
              <a:t>Hudson Taylor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Missões no Grande Século</a:t>
            </a:r>
            <a:endParaRPr lang="pt-BR" dirty="0"/>
          </a:p>
        </p:txBody>
      </p:sp>
      <p:pic>
        <p:nvPicPr>
          <p:cNvPr id="4" name="Picture 2" descr="C:\Users\Juliano\Pictures\Drag\John_Gibson_Pa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4500570"/>
            <a:ext cx="2300229" cy="3014634"/>
          </a:xfrm>
          <a:prstGeom prst="rect">
            <a:avLst/>
          </a:prstGeom>
          <a:noFill/>
        </p:spPr>
      </p:pic>
      <p:pic>
        <p:nvPicPr>
          <p:cNvPr id="5" name="Picture 4" descr="C:\Users\Juliano\Pictures\Drag\William_h_shepp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3609972" cy="1600648"/>
          </a:xfrm>
          <a:prstGeom prst="rect">
            <a:avLst/>
          </a:prstGeom>
          <a:noFill/>
        </p:spPr>
      </p:pic>
      <p:pic>
        <p:nvPicPr>
          <p:cNvPr id="6" name="Picture 5" descr="C:\Users\Juliano\Pictures\Drag\William_Henry_shepp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2071702" cy="2677276"/>
          </a:xfrm>
          <a:prstGeom prst="rect">
            <a:avLst/>
          </a:prstGeom>
          <a:noFill/>
        </p:spPr>
      </p:pic>
      <p:pic>
        <p:nvPicPr>
          <p:cNvPr id="7" name="Picture 8" descr="C:\Users\Juliano\Pictures\Drag\missionari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142984"/>
            <a:ext cx="3826651" cy="3627988"/>
          </a:xfrm>
          <a:prstGeom prst="rect">
            <a:avLst/>
          </a:prstGeom>
          <a:noFill/>
        </p:spPr>
      </p:pic>
      <p:pic>
        <p:nvPicPr>
          <p:cNvPr id="8" name="Picture 12" descr="C:\Users\Juliano\Pictures\Drag\Adoniram_juds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0401" y="3786190"/>
            <a:ext cx="2153599" cy="271462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2571736" y="6286520"/>
            <a:ext cx="157938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John G. </a:t>
            </a:r>
            <a:r>
              <a:rPr lang="pt-BR" sz="1900" dirty="0" err="1" smtClean="0"/>
              <a:t>Paton</a:t>
            </a:r>
            <a:endParaRPr lang="pt-BR" sz="1900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1357290" y="1571612"/>
            <a:ext cx="2754384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William Henry </a:t>
            </a:r>
            <a:r>
              <a:rPr lang="pt-BR" sz="2000" dirty="0" err="1" smtClean="0"/>
              <a:t>Sheppard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6643702" y="6286520"/>
            <a:ext cx="1933582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Adoniram </a:t>
            </a:r>
            <a:r>
              <a:rPr lang="pt-BR" sz="1900" dirty="0" err="1" smtClean="0"/>
              <a:t>Judson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Cristianismo e Liberalismo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Força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Idéias</a:t>
            </a:r>
            <a:endParaRPr lang="en-US" dirty="0" smtClean="0"/>
          </a:p>
          <a:p>
            <a:pPr lvl="1"/>
            <a:r>
              <a:rPr lang="pt-BR" dirty="0" smtClean="0"/>
              <a:t>- J. </a:t>
            </a:r>
            <a:r>
              <a:rPr lang="pt-BR" dirty="0" err="1" smtClean="0"/>
              <a:t>Gresham</a:t>
            </a:r>
            <a:r>
              <a:rPr lang="pt-BR" dirty="0" smtClean="0"/>
              <a:t> </a:t>
            </a:r>
            <a:r>
              <a:rPr lang="pt-BR" dirty="0" err="1" smtClean="0"/>
              <a:t>Machen</a:t>
            </a:r>
            <a:r>
              <a:rPr lang="pt-BR" dirty="0" smtClean="0"/>
              <a:t> em 1912 – “Idéias falsas são o maior obstáculo ao recebimento do Evangelho. Podemos pregar com todo o fervor de um reformador e apenas conquistar um ou outro andarilho aqui e ali se permitirmos que todo o pensamento coletivo da nação ou do mundo seja controlado por idéias que, pela irresistível força da lógica, previnem o cristianismo de ser encarado como algo mais que uma ilusão inofensiva. Sob tais circunstâncias, o que Deus quer que façamos é que destruamos o obstáculo pela raiz. (...) O que hoje é uma questão de especulação acadêmica começa, amanhã, a mover exércitos e a derrubar impérios.”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Cristianismo e Liberalismo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Cinco</a:t>
            </a:r>
            <a:r>
              <a:rPr lang="en-US" dirty="0" smtClean="0"/>
              <a:t> </a:t>
            </a:r>
            <a:r>
              <a:rPr lang="en-US" dirty="0" err="1" smtClean="0"/>
              <a:t>Livros</a:t>
            </a:r>
            <a:endParaRPr lang="en-US" dirty="0" smtClean="0"/>
          </a:p>
          <a:p>
            <a:pPr lvl="1"/>
            <a:r>
              <a:rPr lang="pt-BR" i="1" dirty="0" smtClean="0"/>
              <a:t>Sobre a Religião </a:t>
            </a:r>
            <a:r>
              <a:rPr lang="pt-BR" dirty="0" smtClean="0"/>
              <a:t>de Friedrich </a:t>
            </a:r>
            <a:r>
              <a:rPr lang="pt-BR" dirty="0" err="1" smtClean="0"/>
              <a:t>Schleiermacher</a:t>
            </a:r>
            <a:r>
              <a:rPr lang="pt-BR" dirty="0" smtClean="0"/>
              <a:t> (1799)</a:t>
            </a:r>
          </a:p>
          <a:p>
            <a:pPr lvl="1"/>
            <a:r>
              <a:rPr lang="pt-BR" i="1" dirty="0" smtClean="0"/>
              <a:t>A Origem da Espécies </a:t>
            </a:r>
            <a:r>
              <a:rPr lang="pt-BR" dirty="0" smtClean="0"/>
              <a:t>de Charles Darwin (1859)</a:t>
            </a:r>
          </a:p>
          <a:p>
            <a:pPr lvl="1"/>
            <a:r>
              <a:rPr lang="pt-BR" i="1" dirty="0" smtClean="0"/>
              <a:t>Ensaios e Críticas </a:t>
            </a:r>
            <a:r>
              <a:rPr lang="pt-BR" dirty="0" smtClean="0"/>
              <a:t>(por 7 clérigos da igreja anglicana) (1860)</a:t>
            </a:r>
          </a:p>
          <a:p>
            <a:pPr lvl="1"/>
            <a:r>
              <a:rPr lang="pt-BR" i="1" dirty="0" smtClean="0"/>
              <a:t>A Doutrina Cristã da Justificação e Reconciliação </a:t>
            </a:r>
            <a:r>
              <a:rPr lang="pt-BR" dirty="0" smtClean="0"/>
              <a:t>de Albrecht </a:t>
            </a:r>
            <a:r>
              <a:rPr lang="pt-BR" dirty="0" err="1" smtClean="0"/>
              <a:t>Ritschl</a:t>
            </a:r>
            <a:r>
              <a:rPr lang="pt-BR" dirty="0" smtClean="0"/>
              <a:t> (1874)</a:t>
            </a:r>
          </a:p>
          <a:p>
            <a:pPr lvl="1"/>
            <a:r>
              <a:rPr lang="pt-BR" i="1" dirty="0" smtClean="0"/>
              <a:t>O que é o cristianismo? </a:t>
            </a:r>
            <a:r>
              <a:rPr lang="pt-BR" dirty="0" smtClean="0"/>
              <a:t>de Adolf </a:t>
            </a:r>
            <a:r>
              <a:rPr lang="pt-BR" dirty="0" err="1" smtClean="0"/>
              <a:t>Harnack</a:t>
            </a:r>
            <a:r>
              <a:rPr lang="pt-BR" dirty="0" smtClean="0"/>
              <a:t> (1900)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Cristianismo e Liberalismo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Richard </a:t>
            </a:r>
            <a:r>
              <a:rPr lang="pt-BR" dirty="0" err="1" smtClean="0"/>
              <a:t>Niebuhr</a:t>
            </a:r>
            <a:r>
              <a:rPr lang="pt-BR" dirty="0" smtClean="0"/>
              <a:t> : “O liberalismo ensinava que um Deus sem ira trouxe homens sem pecado para um reino sem julgamento por meio da </a:t>
            </a:r>
            <a:r>
              <a:rPr lang="pt-BR" dirty="0" err="1" smtClean="0"/>
              <a:t>ministração</a:t>
            </a:r>
            <a:r>
              <a:rPr lang="pt-BR" dirty="0" smtClean="0"/>
              <a:t> de um Cristo sem cruz.”</a:t>
            </a:r>
          </a:p>
          <a:p>
            <a:r>
              <a:rPr lang="en-US" dirty="0" smtClean="0"/>
              <a:t>John Gresham </a:t>
            </a:r>
            <a:r>
              <a:rPr lang="en-US" dirty="0" err="1" smtClean="0"/>
              <a:t>Machen</a:t>
            </a:r>
            <a:r>
              <a:rPr lang="en-US" dirty="0" smtClean="0"/>
              <a:t> (1881-1937)</a:t>
            </a:r>
          </a:p>
          <a:p>
            <a:pPr lvl="1"/>
            <a:r>
              <a:rPr lang="en-US" dirty="0" err="1" smtClean="0"/>
              <a:t>Cristianismo</a:t>
            </a:r>
            <a:r>
              <a:rPr lang="en-US" dirty="0" smtClean="0"/>
              <a:t> e </a:t>
            </a:r>
            <a:r>
              <a:rPr lang="en-US" dirty="0" err="1" smtClean="0"/>
              <a:t>Liberalismo</a:t>
            </a:r>
            <a:r>
              <a:rPr lang="en-US" dirty="0" smtClean="0"/>
              <a:t> (1923)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Cristianismo e Liberalismo</a:t>
            </a:r>
            <a:endParaRPr lang="pt-BR" dirty="0"/>
          </a:p>
        </p:txBody>
      </p:sp>
      <p:pic>
        <p:nvPicPr>
          <p:cNvPr id="10243" name="Picture 3" descr="C:\Users\Juliano\Pictures\Drag\Mach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3175000" cy="4394200"/>
          </a:xfrm>
          <a:prstGeom prst="rect">
            <a:avLst/>
          </a:prstGeom>
          <a:noFill/>
        </p:spPr>
      </p:pic>
      <p:pic>
        <p:nvPicPr>
          <p:cNvPr id="10244" name="Picture 4" descr="C:\Users\Juliano\Pictures\Drag\438px-Friedrich_Daniel_Ernst_Schleiermacher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127619"/>
            <a:ext cx="1763716" cy="2415933"/>
          </a:xfrm>
          <a:prstGeom prst="rect">
            <a:avLst/>
          </a:prstGeom>
          <a:noFill/>
        </p:spPr>
      </p:pic>
      <p:pic>
        <p:nvPicPr>
          <p:cNvPr id="10245" name="Picture 5" descr="C:\Users\Juliano\Pictures\Drag\Charles_Darwin_1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3429000"/>
            <a:ext cx="1524000" cy="2114550"/>
          </a:xfrm>
          <a:prstGeom prst="rect">
            <a:avLst/>
          </a:prstGeom>
          <a:noFill/>
        </p:spPr>
      </p:pic>
      <p:pic>
        <p:nvPicPr>
          <p:cNvPr id="10246" name="Picture 6" descr="C:\Users\Juliano\Pictures\Drag\AlbrechtRitsch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928802"/>
            <a:ext cx="1604970" cy="2144169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071538" y="6072206"/>
            <a:ext cx="2148449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J. </a:t>
            </a:r>
            <a:r>
              <a:rPr lang="pt-BR" sz="1900" dirty="0" err="1" smtClean="0"/>
              <a:t>Gresham</a:t>
            </a:r>
            <a:r>
              <a:rPr lang="pt-BR" sz="1900" dirty="0" smtClean="0"/>
              <a:t> </a:t>
            </a:r>
            <a:r>
              <a:rPr lang="pt-BR" sz="1900" dirty="0" err="1" smtClean="0"/>
              <a:t>Machen</a:t>
            </a:r>
            <a:endParaRPr lang="pt-BR" sz="1900" dirty="0" smtClean="0"/>
          </a:p>
        </p:txBody>
      </p:sp>
      <p:pic>
        <p:nvPicPr>
          <p:cNvPr id="10242" name="Picture 2" descr="C:\Users\Juliano\Pictures\Drag\380px-Adolf_Harnac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357694"/>
            <a:ext cx="1444627" cy="2275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Protestantismo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Huguenotes</a:t>
            </a:r>
            <a:r>
              <a:rPr lang="en-US" dirty="0" smtClean="0"/>
              <a:t> (1555)</a:t>
            </a:r>
          </a:p>
          <a:p>
            <a:r>
              <a:rPr lang="en-US" dirty="0" err="1" smtClean="0"/>
              <a:t>Holandeses</a:t>
            </a:r>
            <a:r>
              <a:rPr lang="en-US" dirty="0" smtClean="0"/>
              <a:t> (1630)</a:t>
            </a:r>
          </a:p>
          <a:p>
            <a:r>
              <a:rPr lang="en-US" dirty="0" err="1" smtClean="0"/>
              <a:t>Luteranos</a:t>
            </a:r>
            <a:r>
              <a:rPr lang="en-US" dirty="0" smtClean="0"/>
              <a:t> </a:t>
            </a:r>
            <a:r>
              <a:rPr lang="en-US" dirty="0" err="1" smtClean="0"/>
              <a:t>Alemães</a:t>
            </a:r>
            <a:r>
              <a:rPr lang="en-US" dirty="0" smtClean="0"/>
              <a:t> (1824)</a:t>
            </a:r>
          </a:p>
          <a:p>
            <a:r>
              <a:rPr lang="en-US" dirty="0" err="1" smtClean="0"/>
              <a:t>Metodistas</a:t>
            </a:r>
            <a:r>
              <a:rPr lang="en-US" dirty="0" smtClean="0"/>
              <a:t> (1835)</a:t>
            </a:r>
          </a:p>
          <a:p>
            <a:r>
              <a:rPr lang="en-US" dirty="0" err="1" smtClean="0"/>
              <a:t>Presbiterianos</a:t>
            </a:r>
            <a:r>
              <a:rPr lang="en-US" dirty="0" smtClean="0"/>
              <a:t> (1859)</a:t>
            </a:r>
          </a:p>
          <a:p>
            <a:r>
              <a:rPr lang="en-US" dirty="0" err="1" smtClean="0"/>
              <a:t>Batistas</a:t>
            </a:r>
            <a:r>
              <a:rPr lang="en-US" dirty="0" smtClean="0"/>
              <a:t> (1867)</a:t>
            </a:r>
          </a:p>
          <a:p>
            <a:pPr lvl="1"/>
            <a:r>
              <a:rPr lang="en-US" dirty="0" err="1" smtClean="0"/>
              <a:t>Primeira</a:t>
            </a:r>
            <a:r>
              <a:rPr lang="en-US" dirty="0" smtClean="0"/>
              <a:t> </a:t>
            </a:r>
            <a:r>
              <a:rPr lang="en-US" dirty="0" err="1" smtClean="0"/>
              <a:t>Igreja</a:t>
            </a:r>
            <a:r>
              <a:rPr lang="en-US" dirty="0" smtClean="0"/>
              <a:t> Batista de Santa Bárbara do </a:t>
            </a:r>
            <a:r>
              <a:rPr lang="en-US" dirty="0" err="1" smtClean="0"/>
              <a:t>Oeste</a:t>
            </a:r>
            <a:r>
              <a:rPr lang="en-US" dirty="0" smtClean="0"/>
              <a:t> (1871)</a:t>
            </a:r>
          </a:p>
          <a:p>
            <a:r>
              <a:rPr lang="en-US" dirty="0" err="1" smtClean="0"/>
              <a:t>Assembléia</a:t>
            </a:r>
            <a:r>
              <a:rPr lang="en-US" dirty="0" smtClean="0"/>
              <a:t> de Deus e </a:t>
            </a:r>
            <a:r>
              <a:rPr lang="en-US" dirty="0" err="1" smtClean="0"/>
              <a:t>Congregação</a:t>
            </a:r>
            <a:r>
              <a:rPr lang="en-US" dirty="0" smtClean="0"/>
              <a:t> </a:t>
            </a:r>
            <a:r>
              <a:rPr lang="en-US" dirty="0" err="1" smtClean="0"/>
              <a:t>Cristã</a:t>
            </a:r>
            <a:r>
              <a:rPr lang="en-US" dirty="0" smtClean="0"/>
              <a:t> (1920)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Juliano\Pictures\Drag\FaberStapulen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2"/>
            <a:ext cx="3149532" cy="3976682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Erasmo e os Humanistas</a:t>
            </a:r>
            <a:endParaRPr lang="pt-BR" dirty="0"/>
          </a:p>
        </p:txBody>
      </p:sp>
      <p:pic>
        <p:nvPicPr>
          <p:cNvPr id="3074" name="Picture 2" descr="C:\Users\Juliano\Pictures\Drag\496px-Holbein-erasmu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7677" y="2731139"/>
            <a:ext cx="3416323" cy="4126861"/>
          </a:xfrm>
          <a:prstGeom prst="rect">
            <a:avLst/>
          </a:prstGeom>
          <a:noFill/>
        </p:spPr>
      </p:pic>
      <p:pic>
        <p:nvPicPr>
          <p:cNvPr id="3075" name="Picture 3" descr="C:\Users\Juliano\Pictures\Drag\491px-Johannes_Reuchl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57222" y="1500174"/>
            <a:ext cx="3154275" cy="3848087"/>
          </a:xfrm>
          <a:prstGeom prst="rect">
            <a:avLst/>
          </a:prstGeom>
          <a:noFill/>
        </p:spPr>
      </p:pic>
      <p:pic>
        <p:nvPicPr>
          <p:cNvPr id="3076" name="Picture 4" descr="C:\Users\Juliano\Pictures\Drag\John_Col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714884"/>
            <a:ext cx="2450403" cy="3348031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57158" y="5143512"/>
            <a:ext cx="105032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Reuchlin</a:t>
            </a:r>
            <a:endParaRPr lang="pt-BR" sz="1900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1928794" y="6286520"/>
            <a:ext cx="721648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Colet</a:t>
            </a:r>
            <a:endParaRPr lang="pt-BR" sz="1900" dirty="0" smtClean="0"/>
          </a:p>
        </p:txBody>
      </p:sp>
      <p:sp>
        <p:nvSpPr>
          <p:cNvPr id="11" name="CaixaDeTexto 10"/>
          <p:cNvSpPr txBox="1"/>
          <p:nvPr/>
        </p:nvSpPr>
        <p:spPr>
          <a:xfrm>
            <a:off x="8001024" y="2500306"/>
            <a:ext cx="949275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smtClean="0"/>
              <a:t>Erasmo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857884" y="1785926"/>
            <a:ext cx="946453" cy="38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1900" dirty="0" err="1" smtClean="0"/>
              <a:t>Lefevre</a:t>
            </a:r>
            <a:endParaRPr lang="pt-BR" sz="1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Protestantismo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endParaRPr lang="pt-BR" dirty="0"/>
          </a:p>
        </p:txBody>
      </p:sp>
      <p:pic>
        <p:nvPicPr>
          <p:cNvPr id="11266" name="Picture 2" descr="C:\Users\Juliano\Pictures\Drag\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071546"/>
            <a:ext cx="1776383" cy="2360563"/>
          </a:xfrm>
          <a:prstGeom prst="rect">
            <a:avLst/>
          </a:prstGeom>
          <a:noFill/>
        </p:spPr>
      </p:pic>
      <p:pic>
        <p:nvPicPr>
          <p:cNvPr id="11267" name="Picture 3" descr="C:\Users\Juliano\Pictures\Drag\AHP%20Rev.%20JMC_517x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1674945" cy="2303454"/>
          </a:xfrm>
          <a:prstGeom prst="rect">
            <a:avLst/>
          </a:prstGeom>
          <a:noFill/>
        </p:spPr>
      </p:pic>
      <p:pic>
        <p:nvPicPr>
          <p:cNvPr id="11268" name="Picture 4" descr="C:\Users\Juliano\Pictures\Drag\ka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483100"/>
            <a:ext cx="2057400" cy="2374900"/>
          </a:xfrm>
          <a:prstGeom prst="rect">
            <a:avLst/>
          </a:prstGeom>
          <a:noFill/>
        </p:spPr>
      </p:pic>
      <p:pic>
        <p:nvPicPr>
          <p:cNvPr id="11269" name="Picture 5" descr="C:\Users\Juliano\Pictures\Drag\pioneir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11942" y="2071678"/>
            <a:ext cx="2532058" cy="1782569"/>
          </a:xfrm>
          <a:prstGeom prst="rect">
            <a:avLst/>
          </a:prstGeom>
          <a:noFill/>
        </p:spPr>
      </p:pic>
      <p:pic>
        <p:nvPicPr>
          <p:cNvPr id="11270" name="Picture 6" descr="C:\Users\Juliano\Pictures\Drag\za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000504"/>
            <a:ext cx="2057400" cy="2374900"/>
          </a:xfrm>
          <a:prstGeom prst="rect">
            <a:avLst/>
          </a:prstGeom>
          <a:noFill/>
        </p:spPr>
      </p:pic>
      <p:pic>
        <p:nvPicPr>
          <p:cNvPr id="11271" name="Picture 7" descr="C:\Users\Juliano\Pictures\Drag\teixei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1357298"/>
            <a:ext cx="2057400" cy="2400300"/>
          </a:xfrm>
          <a:prstGeom prst="rect">
            <a:avLst/>
          </a:prstGeom>
          <a:noFill/>
        </p:spPr>
      </p:pic>
      <p:pic>
        <p:nvPicPr>
          <p:cNvPr id="11272" name="Picture 8" descr="C:\Users\Juliano\Pictures\Drag\pibbahia19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1604" y="2865662"/>
            <a:ext cx="2928958" cy="399233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460195" y="1357298"/>
            <a:ext cx="3683805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Antonio Teixeira de Albuquerque </a:t>
            </a:r>
            <a:endParaRPr lang="pt-BR" sz="19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5286380" y="3714752"/>
            <a:ext cx="3687139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William Buck e Ana Luther </a:t>
            </a:r>
            <a:r>
              <a:rPr lang="pt-BR" sz="2000" dirty="0" err="1" smtClean="0"/>
              <a:t>Bagby</a:t>
            </a:r>
            <a:endParaRPr lang="pt-BR" sz="2000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5000628" y="6457903"/>
            <a:ext cx="2767657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Zacarias e </a:t>
            </a:r>
            <a:r>
              <a:rPr lang="pt-BR" sz="2000" dirty="0" err="1" smtClean="0"/>
              <a:t>Katarin</a:t>
            </a:r>
            <a:r>
              <a:rPr lang="pt-BR" sz="2000" dirty="0" smtClean="0"/>
              <a:t> Taylor</a:t>
            </a:r>
            <a:endParaRPr lang="pt-BR" sz="1900" dirty="0" smtClean="0"/>
          </a:p>
        </p:txBody>
      </p:sp>
      <p:sp>
        <p:nvSpPr>
          <p:cNvPr id="14" name="CaixaDeTexto 13"/>
          <p:cNvSpPr txBox="1"/>
          <p:nvPr/>
        </p:nvSpPr>
        <p:spPr>
          <a:xfrm>
            <a:off x="0" y="3571876"/>
            <a:ext cx="1583679" cy="7078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José Manuel </a:t>
            </a:r>
          </a:p>
          <a:p>
            <a:r>
              <a:rPr lang="pt-BR" sz="2000" dirty="0" smtClean="0"/>
              <a:t>da Conceição</a:t>
            </a:r>
            <a:endParaRPr lang="pt-BR" sz="19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2357422" y="2714620"/>
            <a:ext cx="1505644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A. </a:t>
            </a:r>
            <a:r>
              <a:rPr lang="pt-BR" sz="2000" dirty="0" err="1" smtClean="0"/>
              <a:t>Simonton</a:t>
            </a:r>
            <a:endParaRPr lang="pt-BR" sz="1900" dirty="0" smtClean="0"/>
          </a:p>
        </p:txBody>
      </p:sp>
      <p:sp>
        <p:nvSpPr>
          <p:cNvPr id="16" name="CaixaDeTexto 15"/>
          <p:cNvSpPr txBox="1"/>
          <p:nvPr/>
        </p:nvSpPr>
        <p:spPr>
          <a:xfrm>
            <a:off x="0" y="6315051"/>
            <a:ext cx="4613996" cy="400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28" tIns="45714" rIns="91428" bIns="45714" rtlCol="0">
            <a:spAutoFit/>
          </a:bodyPr>
          <a:lstStyle/>
          <a:p>
            <a:r>
              <a:rPr lang="pt-BR" sz="2000" dirty="0" smtClean="0"/>
              <a:t>Primeira Igreja Batista em Salvador (1882)</a:t>
            </a:r>
            <a:endParaRPr lang="pt-BR" sz="1900" dirty="0" smtClean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Grande nomes do século XX e XXI</a:t>
            </a:r>
            <a:endParaRPr lang="pt-BR" dirty="0"/>
          </a:p>
        </p:txBody>
      </p:sp>
      <p:pic>
        <p:nvPicPr>
          <p:cNvPr id="3" name="Picture 2" descr="C:\Users\Juliano\Pictures\Personalidades\6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4902" y="4286255"/>
            <a:ext cx="1570508" cy="2347909"/>
          </a:xfrm>
          <a:prstGeom prst="rect">
            <a:avLst/>
          </a:prstGeom>
          <a:noFill/>
        </p:spPr>
      </p:pic>
      <p:pic>
        <p:nvPicPr>
          <p:cNvPr id="1027" name="Picture 3" descr="C:\Users\Juliano\Pictures\Personalidades\128307331_3836b7c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3516312" cy="4395787"/>
          </a:xfrm>
          <a:prstGeom prst="rect">
            <a:avLst/>
          </a:prstGeom>
          <a:noFill/>
        </p:spPr>
      </p:pic>
      <p:pic>
        <p:nvPicPr>
          <p:cNvPr id="1028" name="Picture 4" descr="C:\Users\Juliano\Documents\Igreja\IBVN\CTB Historia\Assets\PIN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285860"/>
            <a:ext cx="3355975" cy="3095625"/>
          </a:xfrm>
          <a:prstGeom prst="rect">
            <a:avLst/>
          </a:prstGeom>
          <a:noFill/>
        </p:spPr>
      </p:pic>
      <p:pic>
        <p:nvPicPr>
          <p:cNvPr id="1029" name="Picture 5" descr="C:\Users\Juliano\Documents\Igreja\IBVN\CTB Historia\Assets\aw_tozer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143248"/>
            <a:ext cx="2881316" cy="3457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Grande nomes do século XX e XXI</a:t>
            </a:r>
            <a:endParaRPr lang="pt-BR" dirty="0"/>
          </a:p>
        </p:txBody>
      </p:sp>
      <p:pic>
        <p:nvPicPr>
          <p:cNvPr id="2050" name="Picture 2" descr="C:\Users\Juliano\Pictures\Drag\t4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455" y="1357298"/>
            <a:ext cx="3026545" cy="2014545"/>
          </a:xfrm>
          <a:prstGeom prst="rect">
            <a:avLst/>
          </a:prstGeom>
          <a:noFill/>
        </p:spPr>
      </p:pic>
      <p:pic>
        <p:nvPicPr>
          <p:cNvPr id="2051" name="Picture 3" descr="C:\Users\Juliano\Pictures\Drag\sovereign_grace_ministries_mahan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528680"/>
            <a:ext cx="3476597" cy="2329320"/>
          </a:xfrm>
          <a:prstGeom prst="rect">
            <a:avLst/>
          </a:prstGeom>
          <a:noFill/>
        </p:spPr>
      </p:pic>
      <p:pic>
        <p:nvPicPr>
          <p:cNvPr id="2052" name="Picture 4" descr="C:\Users\Juliano\Pictures\Drag\pip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57298"/>
            <a:ext cx="3810000" cy="2657475"/>
          </a:xfrm>
          <a:prstGeom prst="rect">
            <a:avLst/>
          </a:prstGeom>
          <a:noFill/>
        </p:spPr>
      </p:pic>
      <p:pic>
        <p:nvPicPr>
          <p:cNvPr id="2054" name="Picture 6" descr="C:\Users\Juliano\Pictures\Drag\t4g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928934"/>
            <a:ext cx="2773162" cy="1857388"/>
          </a:xfrm>
          <a:prstGeom prst="rect">
            <a:avLst/>
          </a:prstGeom>
          <a:noFill/>
        </p:spPr>
      </p:pic>
      <p:pic>
        <p:nvPicPr>
          <p:cNvPr id="2053" name="Picture 5" descr="C:\Users\Juliano\Pictures\Drag\cars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572008"/>
            <a:ext cx="3411518" cy="1971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Grande nomes do século XX e XXI</a:t>
            </a:r>
            <a:endParaRPr lang="pt-BR" dirty="0"/>
          </a:p>
        </p:txBody>
      </p:sp>
      <p:pic>
        <p:nvPicPr>
          <p:cNvPr id="3077" name="Picture 5" descr="C:\Users\Juliano\Documents\Igreja\IBVN\CTB Historia\Assets\rc_sproul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4427586" cy="3357586"/>
          </a:xfrm>
          <a:prstGeom prst="rect">
            <a:avLst/>
          </a:prstGeom>
          <a:noFill/>
        </p:spPr>
      </p:pic>
      <p:pic>
        <p:nvPicPr>
          <p:cNvPr id="3078" name="Picture 6" descr="C:\Users\Juliano\Documents\Igreja\IBVN\CTB Historia\Assets\jmacarth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142984"/>
            <a:ext cx="2500330" cy="3088643"/>
          </a:xfrm>
          <a:prstGeom prst="rect">
            <a:avLst/>
          </a:prstGeom>
          <a:noFill/>
        </p:spPr>
      </p:pic>
      <p:pic>
        <p:nvPicPr>
          <p:cNvPr id="3079" name="Picture 7" descr="C:\Users\Juliano\Documents\Igreja\IBVN\CTB Historia\Assets\keller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000504"/>
            <a:ext cx="2952754" cy="2551179"/>
          </a:xfrm>
          <a:prstGeom prst="rect">
            <a:avLst/>
          </a:prstGeom>
          <a:noFill/>
        </p:spPr>
      </p:pic>
      <p:pic>
        <p:nvPicPr>
          <p:cNvPr id="3080" name="Picture 8" descr="C:\Users\Juliano\Documents\Igreja\IBVN\CTB Historia\Assets\markde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214818"/>
            <a:ext cx="2194514" cy="2452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Grande nomes do século XX e XXI</a:t>
            </a:r>
            <a:endParaRPr lang="pt-BR" dirty="0"/>
          </a:p>
        </p:txBody>
      </p:sp>
      <p:pic>
        <p:nvPicPr>
          <p:cNvPr id="4098" name="Picture 2" descr="C:\Users\Juliano\Pictures\Drag\frank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000372"/>
            <a:ext cx="1282700" cy="1676400"/>
          </a:xfrm>
          <a:prstGeom prst="rect">
            <a:avLst/>
          </a:prstGeom>
          <a:noFill/>
        </p:spPr>
      </p:pic>
      <p:pic>
        <p:nvPicPr>
          <p:cNvPr id="4099" name="Picture 3" descr="C:\Users\Juliano\Pictures\Drag\richard_pear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2024073" cy="1367781"/>
          </a:xfrm>
          <a:prstGeom prst="rect">
            <a:avLst/>
          </a:prstGeom>
          <a:noFill/>
        </p:spPr>
      </p:pic>
      <p:pic>
        <p:nvPicPr>
          <p:cNvPr id="4100" name="Picture 4" descr="C:\Users\Juliano\Pictures\Drag\gils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928802"/>
            <a:ext cx="1431122" cy="1714512"/>
          </a:xfrm>
          <a:prstGeom prst="rect">
            <a:avLst/>
          </a:prstGeom>
          <a:noFill/>
        </p:spPr>
      </p:pic>
      <p:pic>
        <p:nvPicPr>
          <p:cNvPr id="4101" name="Picture 5" descr="C:\Users\Juliano\Documents\Igreja\IBVN\CTB Historia\Assets\AugustusNicodemus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781724"/>
            <a:ext cx="1287461" cy="1741859"/>
          </a:xfrm>
          <a:prstGeom prst="rect">
            <a:avLst/>
          </a:prstGeom>
          <a:noFill/>
        </p:spPr>
      </p:pic>
      <p:pic>
        <p:nvPicPr>
          <p:cNvPr id="4102" name="Picture 6" descr="C:\Users\Juliano\Pictures\Drag\page5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786058"/>
            <a:ext cx="1352550" cy="1657350"/>
          </a:xfrm>
          <a:prstGeom prst="rect">
            <a:avLst/>
          </a:prstGeom>
          <a:noFill/>
        </p:spPr>
      </p:pic>
      <p:pic>
        <p:nvPicPr>
          <p:cNvPr id="4103" name="Picture 7" descr="C:\Users\Juliano\Pictures\Drag\Felipe-Sabin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4572008"/>
            <a:ext cx="1471606" cy="1872325"/>
          </a:xfrm>
          <a:prstGeom prst="rect">
            <a:avLst/>
          </a:prstGeom>
          <a:noFill/>
        </p:spPr>
      </p:pic>
      <p:pic>
        <p:nvPicPr>
          <p:cNvPr id="4104" name="Picture 8" descr="C:\Users\Juliano\Pictures\Drag\logo_fie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1143000" cy="1028700"/>
          </a:xfrm>
          <a:prstGeom prst="rect">
            <a:avLst/>
          </a:prstGeom>
          <a:noFill/>
        </p:spPr>
      </p:pic>
      <p:pic>
        <p:nvPicPr>
          <p:cNvPr id="4105" name="Picture 9" descr="C:\Users\Juliano\Pictures\Drag\logoPuritano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3429000"/>
            <a:ext cx="571504" cy="828400"/>
          </a:xfrm>
          <a:prstGeom prst="rect">
            <a:avLst/>
          </a:prstGeom>
          <a:noFill/>
        </p:spPr>
      </p:pic>
      <p:pic>
        <p:nvPicPr>
          <p:cNvPr id="4106" name="Picture 10" descr="C:\Users\Juliano\Pictures\Drag\banner7.jpg"/>
          <p:cNvPicPr>
            <a:picLocks noChangeAspect="1" noChangeArrowheads="1"/>
          </p:cNvPicPr>
          <p:nvPr/>
        </p:nvPicPr>
        <p:blipFill>
          <a:blip r:embed="rId11" cstate="print"/>
          <a:srcRect r="90335"/>
          <a:stretch>
            <a:fillRect/>
          </a:stretch>
        </p:blipFill>
        <p:spPr bwMode="auto">
          <a:xfrm>
            <a:off x="5214942" y="6115050"/>
            <a:ext cx="714380" cy="742950"/>
          </a:xfrm>
          <a:prstGeom prst="rect">
            <a:avLst/>
          </a:prstGeom>
          <a:noFill/>
        </p:spPr>
      </p:pic>
      <p:pic>
        <p:nvPicPr>
          <p:cNvPr id="12" name="Imagem 11" descr="PPT9B79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472" y="5500702"/>
            <a:ext cx="1323810" cy="952381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3170098"/>
            <a:ext cx="8077201" cy="1673352"/>
          </a:xfrm>
        </p:spPr>
        <p:txBody>
          <a:bodyPr>
            <a:normAutofit/>
          </a:bodyPr>
          <a:lstStyle/>
          <a:p>
            <a:r>
              <a:rPr lang="pt-BR" dirty="0" smtClean="0"/>
              <a:t>Reforma e Igreja Moderna (1500-2000)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685800" y="1643051"/>
            <a:ext cx="8077201" cy="1499616"/>
          </a:xfrm>
        </p:spPr>
        <p:txBody>
          <a:bodyPr/>
          <a:lstStyle/>
          <a:p>
            <a:r>
              <a:rPr lang="pt-BR" dirty="0" smtClean="0"/>
              <a:t>Quarta Parte –  Reforma e Igreja Moderna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Martinho Lutero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Lutero (1483-1546) – o soldado e seu </a:t>
            </a:r>
            <a:r>
              <a:rPr lang="pt-BR" b="1" dirty="0" smtClean="0">
                <a:solidFill>
                  <a:schemeClr val="accent6"/>
                </a:solidFill>
              </a:rPr>
              <a:t>Castelo Forte</a:t>
            </a:r>
          </a:p>
          <a:p>
            <a:pPr lvl="1"/>
            <a:r>
              <a:rPr lang="pt-BR" dirty="0" smtClean="0"/>
              <a:t>Seus altos e baixos</a:t>
            </a:r>
          </a:p>
          <a:p>
            <a:pPr lvl="1"/>
            <a:r>
              <a:rPr lang="pt-BR" dirty="0" smtClean="0"/>
              <a:t>Seus inimigos</a:t>
            </a:r>
          </a:p>
          <a:p>
            <a:pPr lvl="1"/>
            <a:r>
              <a:rPr lang="pt-BR" dirty="0" smtClean="0"/>
              <a:t>A Palavra fez tudo</a:t>
            </a:r>
          </a:p>
          <a:p>
            <a:pPr lvl="1"/>
            <a:r>
              <a:rPr lang="pt-BR" dirty="0" smtClean="0"/>
              <a:t>Sua família</a:t>
            </a:r>
          </a:p>
          <a:p>
            <a:pPr lvl="1"/>
            <a:r>
              <a:rPr lang="pt-BR" dirty="0" smtClean="0"/>
              <a:t>Seus erros</a:t>
            </a:r>
          </a:p>
          <a:p>
            <a:pPr lvl="1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12597</TotalTime>
  <Words>2106</Words>
  <Application>Microsoft Office PowerPoint</Application>
  <PresentationFormat>Apresentação na tela (4:3)</PresentationFormat>
  <Paragraphs>590</Paragraphs>
  <Slides>85</Slides>
  <Notes>85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86" baseType="lpstr">
      <vt:lpstr>Módulo</vt:lpstr>
      <vt:lpstr>História da Igreja</vt:lpstr>
      <vt:lpstr>Reforma e Igreja Moderna (1500-2000)</vt:lpstr>
      <vt:lpstr>Reforma e Igreja Moderna</vt:lpstr>
      <vt:lpstr>Reforma e Igreja Moderna</vt:lpstr>
      <vt:lpstr>Contexto da Reforma</vt:lpstr>
      <vt:lpstr>Contexto da Reforma</vt:lpstr>
      <vt:lpstr>Erasmo e os Humanistas</vt:lpstr>
      <vt:lpstr>Erasmo e os Humanistas</vt:lpstr>
      <vt:lpstr>Martinho Lutero</vt:lpstr>
      <vt:lpstr>Martinho Lutero</vt:lpstr>
      <vt:lpstr>Martinho Lutero</vt:lpstr>
      <vt:lpstr>Martinho Lutero</vt:lpstr>
      <vt:lpstr>Martinho Lutero</vt:lpstr>
      <vt:lpstr>Martinho Lutero</vt:lpstr>
      <vt:lpstr>Martinho Lutero</vt:lpstr>
      <vt:lpstr>Zwinglio</vt:lpstr>
      <vt:lpstr>Zwinglio</vt:lpstr>
      <vt:lpstr>Radicais da Reforma</vt:lpstr>
      <vt:lpstr>Radicais da Reforma</vt:lpstr>
      <vt:lpstr>Mapa</vt:lpstr>
      <vt:lpstr>Calvino</vt:lpstr>
      <vt:lpstr>Calvino</vt:lpstr>
      <vt:lpstr>Calvino</vt:lpstr>
      <vt:lpstr>Calvino</vt:lpstr>
      <vt:lpstr>Reforma na Inglaterra</vt:lpstr>
      <vt:lpstr>Reforma na Inglaterra</vt:lpstr>
      <vt:lpstr>Reforma na Inglaterra</vt:lpstr>
      <vt:lpstr>Reforma na Inglaterra</vt:lpstr>
      <vt:lpstr>John Knox e a Reforma na Escócia</vt:lpstr>
      <vt:lpstr>John Knox e a Reforma na Escócia</vt:lpstr>
      <vt:lpstr>A Reforma Católica</vt:lpstr>
      <vt:lpstr>A Reforma Católica</vt:lpstr>
      <vt:lpstr>A Reforma Católica</vt:lpstr>
      <vt:lpstr>A Reforma Católica</vt:lpstr>
      <vt:lpstr>A Reforma Católica</vt:lpstr>
      <vt:lpstr>Resultados da Reforma</vt:lpstr>
      <vt:lpstr>Resultados da Reforma</vt:lpstr>
      <vt:lpstr>Resultados da Reforma</vt:lpstr>
      <vt:lpstr>Os Puritanos</vt:lpstr>
      <vt:lpstr>Os Puritanos</vt:lpstr>
      <vt:lpstr>Os Puritanos</vt:lpstr>
      <vt:lpstr>Os Puritanos</vt:lpstr>
      <vt:lpstr>Os Puritanos</vt:lpstr>
      <vt:lpstr>Os Puritanos</vt:lpstr>
      <vt:lpstr>Os Puritanos</vt:lpstr>
      <vt:lpstr>Os Puritanos</vt:lpstr>
      <vt:lpstr>Os Puritanos</vt:lpstr>
      <vt:lpstr>Protestantismo no Novo Mundo</vt:lpstr>
      <vt:lpstr>Protestantismo no Novo Mundo</vt:lpstr>
      <vt:lpstr>Protestantismo no Novo Mundo</vt:lpstr>
      <vt:lpstr>Iluminismo e Romantismo</vt:lpstr>
      <vt:lpstr>Iluminismo e Romantismo</vt:lpstr>
      <vt:lpstr>Iluminismo e Romantismo</vt:lpstr>
      <vt:lpstr>Pietismo</vt:lpstr>
      <vt:lpstr>Pietismo</vt:lpstr>
      <vt:lpstr>Pietismo</vt:lpstr>
      <vt:lpstr>Pietismo</vt:lpstr>
      <vt:lpstr>O Avivamento Evangélico na Grã-bretanha</vt:lpstr>
      <vt:lpstr>O Avivamento Evangélico na Grã-bretanha</vt:lpstr>
      <vt:lpstr>O Grande Despertamento nos Estados Unidos</vt:lpstr>
      <vt:lpstr>O Grande Despertamento nos Estados Unidos</vt:lpstr>
      <vt:lpstr>O Grande Despertamento nos Estados Unidos</vt:lpstr>
      <vt:lpstr>Jonathan Edwards</vt:lpstr>
      <vt:lpstr>Jonathan Edwards</vt:lpstr>
      <vt:lpstr>Jonathan Edwards</vt:lpstr>
      <vt:lpstr>O Segundo Grande Despertamento nos Estados Unidos </vt:lpstr>
      <vt:lpstr>O Segundo Grande Despertamento nos Estados Unidos </vt:lpstr>
      <vt:lpstr>O Segundo Grande Despertamento nos Estados Unidos </vt:lpstr>
      <vt:lpstr>Missões no Grande Século</vt:lpstr>
      <vt:lpstr>Missões no Grande Século</vt:lpstr>
      <vt:lpstr>Missões no Grande Século</vt:lpstr>
      <vt:lpstr>Missões no Grande Século</vt:lpstr>
      <vt:lpstr>Missões no Grande Século</vt:lpstr>
      <vt:lpstr>Missões no Grande Século</vt:lpstr>
      <vt:lpstr>Cristianismo e Liberalismo</vt:lpstr>
      <vt:lpstr>Cristianismo e Liberalismo</vt:lpstr>
      <vt:lpstr>Cristianismo e Liberalismo</vt:lpstr>
      <vt:lpstr>Cristianismo e Liberalismo</vt:lpstr>
      <vt:lpstr>Protestantismo no Brasil</vt:lpstr>
      <vt:lpstr>Protestantismo no Brasil</vt:lpstr>
      <vt:lpstr>Grande nomes do século XX e XXI</vt:lpstr>
      <vt:lpstr>Grande nomes do século XX e XXI</vt:lpstr>
      <vt:lpstr>Grande nomes do século XX e XXI</vt:lpstr>
      <vt:lpstr>Grande nomes do século XX e XXI</vt:lpstr>
      <vt:lpstr>Reforma e Igreja Moderna (1500-2000)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da Igreja</dc:title>
  <dc:creator>Juliano Heyse</dc:creator>
  <cp:lastModifiedBy>Juliano Heyse</cp:lastModifiedBy>
  <cp:revision>905</cp:revision>
  <dcterms:created xsi:type="dcterms:W3CDTF">2008-08-09T22:23:00Z</dcterms:created>
  <dcterms:modified xsi:type="dcterms:W3CDTF">2009-09-25T02:24:26Z</dcterms:modified>
</cp:coreProperties>
</file>