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sldIdLst>
    <p:sldId id="256" r:id="rId2"/>
    <p:sldId id="377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</p:sldIdLst>
  <p:sldSz cx="9144000" cy="6858000" type="screen4x3"/>
  <p:notesSz cx="6858000" cy="9144000"/>
  <p:defaultTextStyle>
    <a:defPPr>
      <a:defRPr lang="pt-BR"/>
    </a:defPPr>
    <a:lvl1pPr marL="0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8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7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6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5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4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3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3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5" autoAdjust="0"/>
    <p:restoredTop sz="88941" autoAdjust="0"/>
  </p:normalViewPr>
  <p:slideViewPr>
    <p:cSldViewPr>
      <p:cViewPr>
        <p:scale>
          <a:sx n="77" d="100"/>
          <a:sy n="77" d="100"/>
        </p:scale>
        <p:origin x="-1974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386A2-FADE-4E23-9BB2-B19EE1E448B8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5D669-BC8C-42AF-8A3D-5B63040971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8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7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6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95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4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3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3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1" cy="1673352"/>
          </a:xfrm>
        </p:spPr>
        <p:txBody>
          <a:bodyPr vert="horz" lIns="91428" tIns="0" rIns="45714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6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1" cy="1499616"/>
          </a:xfrm>
        </p:spPr>
        <p:txBody>
          <a:bodyPr lIns="118856" tIns="0" rIns="45714" bIns="0" anchor="b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1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1" y="274642"/>
            <a:ext cx="1904999" cy="5851526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8" y="6377461"/>
            <a:ext cx="3836404" cy="365126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1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1" y="2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1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9" y="118872"/>
            <a:ext cx="8013191" cy="1636776"/>
          </a:xfrm>
        </p:spPr>
        <p:txBody>
          <a:bodyPr vert="horz" lIns="91428" tIns="0" rIns="91428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6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7" cy="685800"/>
          </a:xfrm>
        </p:spPr>
        <p:txBody>
          <a:bodyPr lIns="146285" tIns="0" rIns="45714" bIns="0" anchor="t"/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7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5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6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28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999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71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28"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9" cy="715355"/>
          </a:xfrm>
        </p:spPr>
        <p:txBody>
          <a:bodyPr lIns="146285" anchor="ctr"/>
          <a:lstStyle>
            <a:lvl1pPr marL="0" indent="0">
              <a:buNone/>
              <a:defRPr sz="2200" b="1" cap="all" baseline="0"/>
            </a:lvl1pPr>
            <a:lvl2pPr marL="457139" indent="0">
              <a:buNone/>
              <a:defRPr sz="1900" b="1"/>
            </a:lvl2pPr>
            <a:lvl3pPr marL="914278" indent="0">
              <a:buNone/>
              <a:defRPr sz="1800" b="1"/>
            </a:lvl3pPr>
            <a:lvl4pPr marL="1371417" indent="0">
              <a:buNone/>
              <a:defRPr sz="1600" b="1"/>
            </a:lvl4pPr>
            <a:lvl5pPr marL="1828556" indent="0">
              <a:buNone/>
              <a:defRPr sz="1600" b="1"/>
            </a:lvl5pPr>
            <a:lvl6pPr marL="2285695" indent="0">
              <a:buNone/>
              <a:defRPr sz="1600" b="1"/>
            </a:lvl6pPr>
            <a:lvl7pPr marL="2742834" indent="0">
              <a:buNone/>
              <a:defRPr sz="1600" b="1"/>
            </a:lvl7pPr>
            <a:lvl8pPr marL="3199973" indent="0">
              <a:buNone/>
              <a:defRPr sz="1600" b="1"/>
            </a:lvl8pPr>
            <a:lvl9pPr marL="3657113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285" anchor="ctr"/>
          <a:lstStyle>
            <a:lvl1pPr marL="0" indent="0">
              <a:buNone/>
              <a:defRPr sz="2200" b="1" cap="all" baseline="0"/>
            </a:lvl1pPr>
            <a:lvl2pPr marL="457139" indent="0">
              <a:buNone/>
              <a:defRPr sz="1900" b="1"/>
            </a:lvl2pPr>
            <a:lvl3pPr marL="914278" indent="0">
              <a:buNone/>
              <a:defRPr sz="1800" b="1"/>
            </a:lvl3pPr>
            <a:lvl4pPr marL="1371417" indent="0">
              <a:buNone/>
              <a:defRPr sz="1600" b="1"/>
            </a:lvl4pPr>
            <a:lvl5pPr marL="1828556" indent="0">
              <a:buNone/>
              <a:defRPr sz="1600" b="1"/>
            </a:lvl5pPr>
            <a:lvl6pPr marL="2285695" indent="0">
              <a:buNone/>
              <a:defRPr sz="1600" b="1"/>
            </a:lvl6pPr>
            <a:lvl7pPr marL="2742834" indent="0">
              <a:buNone/>
              <a:defRPr sz="1600" b="1"/>
            </a:lvl7pPr>
            <a:lvl8pPr marL="3199973" indent="0">
              <a:buNone/>
              <a:defRPr sz="1600" b="1"/>
            </a:lvl8pPr>
            <a:lvl9pPr marL="3657113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7" y="152400"/>
            <a:ext cx="2523744" cy="978408"/>
          </a:xfrm>
        </p:spPr>
        <p:txBody>
          <a:bodyPr vert="horz" lIns="73143" rIns="45714" bIns="0" rtlCol="0" anchor="b">
            <a:normAutofit/>
            <a:sp3d prstMaterial="matte"/>
          </a:bodyPr>
          <a:lstStyle>
            <a:lvl1pPr algn="l">
              <a:defRPr sz="19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6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300"/>
            </a:lvl1pPr>
            <a:lvl2pPr marL="457139" indent="0">
              <a:buNone/>
              <a:defRPr sz="1200"/>
            </a:lvl2pPr>
            <a:lvl3pPr marL="914278" indent="0">
              <a:buNone/>
              <a:defRPr sz="1000"/>
            </a:lvl3pPr>
            <a:lvl4pPr marL="1371417" indent="0">
              <a:buNone/>
              <a:defRPr sz="900"/>
            </a:lvl4pPr>
            <a:lvl5pPr marL="1828556" indent="0">
              <a:buNone/>
              <a:defRPr sz="900"/>
            </a:lvl5pPr>
            <a:lvl6pPr marL="2285695" indent="0">
              <a:buNone/>
              <a:defRPr sz="900"/>
            </a:lvl6pPr>
            <a:lvl7pPr marL="2742834" indent="0">
              <a:buNone/>
              <a:defRPr sz="900"/>
            </a:lvl7pPr>
            <a:lvl8pPr marL="3199973" indent="0">
              <a:buNone/>
              <a:defRPr sz="900"/>
            </a:lvl8pPr>
            <a:lvl9pPr marL="3657113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43" bIns="0" anchor="b">
            <a:sp3d prstMaterial="matte"/>
          </a:bodyPr>
          <a:lstStyle>
            <a:lvl1pPr algn="l">
              <a:defRPr sz="19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8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100"/>
            </a:lvl1pPr>
            <a:lvl2pPr marL="457139" indent="0">
              <a:buNone/>
              <a:defRPr sz="2800"/>
            </a:lvl2pPr>
            <a:lvl3pPr marL="914278" indent="0">
              <a:buNone/>
              <a:defRPr sz="2400"/>
            </a:lvl3pPr>
            <a:lvl4pPr marL="1371417" indent="0">
              <a:buNone/>
              <a:defRPr sz="1900"/>
            </a:lvl4pPr>
            <a:lvl5pPr marL="1828556" indent="0">
              <a:buNone/>
              <a:defRPr sz="1900"/>
            </a:lvl5pPr>
            <a:lvl6pPr marL="2285695" indent="0">
              <a:buNone/>
              <a:defRPr sz="1900"/>
            </a:lvl6pPr>
            <a:lvl7pPr marL="2742834" indent="0">
              <a:buNone/>
              <a:defRPr sz="1900"/>
            </a:lvl7pPr>
            <a:lvl8pPr marL="3199973" indent="0">
              <a:buNone/>
              <a:defRPr sz="1900"/>
            </a:lvl8pPr>
            <a:lvl9pPr marL="3657113" indent="0">
              <a:buNone/>
              <a:defRPr sz="19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300"/>
            </a:lvl1pPr>
            <a:lvl2pPr marL="457139" indent="0">
              <a:buNone/>
              <a:defRPr sz="1200"/>
            </a:lvl2pPr>
            <a:lvl3pPr marL="914278" indent="0">
              <a:buNone/>
              <a:defRPr sz="1000"/>
            </a:lvl3pPr>
            <a:lvl4pPr marL="1371417" indent="0">
              <a:buNone/>
              <a:defRPr sz="900"/>
            </a:lvl4pPr>
            <a:lvl5pPr marL="1828556" indent="0">
              <a:buNone/>
              <a:defRPr sz="900"/>
            </a:lvl5pPr>
            <a:lvl6pPr marL="2285695" indent="0">
              <a:buNone/>
              <a:defRPr sz="900"/>
            </a:lvl6pPr>
            <a:lvl7pPr marL="2742834" indent="0">
              <a:buNone/>
              <a:defRPr sz="900"/>
            </a:lvl7pPr>
            <a:lvl8pPr marL="3199973" indent="0">
              <a:buNone/>
              <a:defRPr sz="900"/>
            </a:lvl8pPr>
            <a:lvl9pPr marL="3657113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9" y="1170432"/>
            <a:ext cx="5193791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9" y="1170432"/>
            <a:ext cx="733863" cy="201168"/>
          </a:xfrm>
        </p:spPr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1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1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1" cy="1251062"/>
          </a:xfrm>
          <a:prstGeom prst="rect">
            <a:avLst/>
          </a:prstGeom>
        </p:spPr>
        <p:txBody>
          <a:bodyPr vert="horz" lIns="91428" tIns="45714" rIns="45714" bIns="45714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2"/>
            <a:ext cx="8229601" cy="4625609"/>
          </a:xfrm>
          <a:prstGeom prst="rect">
            <a:avLst/>
          </a:prstGeom>
        </p:spPr>
        <p:txBody>
          <a:bodyPr vert="horz" lIns="54856" tIns="91428" rIns="91428" bIns="45714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476999"/>
            <a:ext cx="2133600" cy="274320"/>
          </a:xfrm>
          <a:prstGeom prst="rect">
            <a:avLst/>
          </a:prstGeom>
        </p:spPr>
        <p:txBody>
          <a:bodyPr vert="horz" lIns="109714" tIns="45714" rIns="45714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14" tIns="45714" rIns="45714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3" cy="274320"/>
          </a:xfrm>
          <a:prstGeom prst="rect">
            <a:avLst/>
          </a:prstGeom>
        </p:spPr>
        <p:txBody>
          <a:bodyPr vert="horz" lIns="91428" tIns="45714" rIns="91428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2" descr="C:\Users\Juliano\Documents\BomCaminho\img\logop.gif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80428" y="6678757"/>
            <a:ext cx="763572" cy="17924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854" indent="-319998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23" indent="-274284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563" indent="-228569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990" indent="-182855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73" indent="-182855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415" indent="-182855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56" indent="-182855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698" indent="-182855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0838" indent="-182855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História da Igreja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Cruzadas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1" cy="4868518"/>
          </a:xfrm>
        </p:spPr>
        <p:txBody>
          <a:bodyPr>
            <a:normAutofit/>
          </a:bodyPr>
          <a:lstStyle/>
          <a:p>
            <a:r>
              <a:rPr lang="pt-BR" dirty="0" smtClean="0"/>
              <a:t>A Cruzada das Crianças</a:t>
            </a:r>
          </a:p>
          <a:p>
            <a:r>
              <a:rPr lang="pt-BR" dirty="0" smtClean="0"/>
              <a:t>Resultados das Cruzadas</a:t>
            </a:r>
          </a:p>
          <a:p>
            <a:pPr lvl="1"/>
            <a:r>
              <a:rPr lang="pt-BR" dirty="0" smtClean="0"/>
              <a:t>Perdeu-se tudo que foi conquistado</a:t>
            </a:r>
          </a:p>
          <a:p>
            <a:pPr lvl="1"/>
            <a:r>
              <a:rPr lang="pt-BR" dirty="0" smtClean="0"/>
              <a:t>Ordens militares</a:t>
            </a:r>
          </a:p>
          <a:p>
            <a:pPr lvl="1"/>
            <a:r>
              <a:rPr lang="pt-BR" dirty="0" smtClean="0"/>
              <a:t>Profunda amargura e ressentimento</a:t>
            </a:r>
          </a:p>
          <a:p>
            <a:r>
              <a:rPr lang="pt-BR" dirty="0" smtClean="0"/>
              <a:t>Missionários</a:t>
            </a:r>
          </a:p>
          <a:p>
            <a:pPr lvl="1"/>
            <a:r>
              <a:rPr lang="pt-BR" dirty="0" smtClean="0"/>
              <a:t>Francisco de Assis (1181-1226) e o sultão </a:t>
            </a:r>
            <a:r>
              <a:rPr lang="pt-BR" dirty="0" err="1" smtClean="0"/>
              <a:t>Al-Kamil</a:t>
            </a:r>
            <a:r>
              <a:rPr lang="pt-BR" dirty="0" smtClean="0"/>
              <a:t> no Egito</a:t>
            </a:r>
          </a:p>
          <a:p>
            <a:pPr lvl="1"/>
            <a:r>
              <a:rPr lang="pt-BR" dirty="0" smtClean="0"/>
              <a:t>Raimundo </a:t>
            </a:r>
            <a:r>
              <a:rPr lang="pt-BR" dirty="0" err="1" smtClean="0"/>
              <a:t>Lúlio</a:t>
            </a:r>
            <a:r>
              <a:rPr lang="pt-BR" dirty="0" smtClean="0"/>
              <a:t> (1232-1315)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Cruzadas</a:t>
            </a:r>
          </a:p>
        </p:txBody>
      </p:sp>
      <p:pic>
        <p:nvPicPr>
          <p:cNvPr id="1033" name="Picture 9" descr="\\Thor\Users\Juliano\Documents\Igreja\IBVN\CTB Historia\A era dos altos ideais\OK\deusv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783751" cy="5000636"/>
          </a:xfrm>
          <a:prstGeom prst="rect">
            <a:avLst/>
          </a:prstGeom>
          <a:noFill/>
        </p:spPr>
      </p:pic>
      <p:pic>
        <p:nvPicPr>
          <p:cNvPr id="1034" name="Picture 10" descr="\\Thor\Users\Juliano\Documents\Igreja\IBVN\CTB Historia\A era dos altos ideais\OK\godofre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857364"/>
            <a:ext cx="3444819" cy="4629111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714480" y="6286520"/>
            <a:ext cx="1140994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i="1" dirty="0" smtClean="0"/>
              <a:t>Deus </a:t>
            </a:r>
            <a:r>
              <a:rPr lang="pt-BR" sz="1900" i="1" dirty="0" err="1" smtClean="0"/>
              <a:t>Vult</a:t>
            </a:r>
            <a:endParaRPr lang="pt-BR" sz="1900" i="1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6500826" y="1714488"/>
            <a:ext cx="2432052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Godofredo de Bulhões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Cruzadas</a:t>
            </a:r>
            <a:endParaRPr lang="pt-BR" dirty="0"/>
          </a:p>
        </p:txBody>
      </p:sp>
      <p:pic>
        <p:nvPicPr>
          <p:cNvPr id="4" name="Picture 3" descr="\\Thor\Users\Juliano\Documents\Igreja\IBVN\CTB Historia\ImagensPreparadas\441px-Near_East_1135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675456" cy="5000620"/>
          </a:xfrm>
          <a:prstGeom prst="rect">
            <a:avLst/>
          </a:prstGeom>
          <a:noFill/>
        </p:spPr>
      </p:pic>
      <p:pic>
        <p:nvPicPr>
          <p:cNvPr id="5" name="Picture 8" descr="\\Thor\Users\Juliano\Documents\Igreja\IBVN\CTB Historia\A era dos altos ideais\OK\antioqu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14488"/>
            <a:ext cx="3770645" cy="4784719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57158" y="6473291"/>
            <a:ext cx="2324138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Tomada de Antioquia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72000" y="6473291"/>
            <a:ext cx="2765669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Reinos Latinos no Oriente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Cruzadas</a:t>
            </a:r>
            <a:endParaRPr lang="pt-BR" dirty="0"/>
          </a:p>
        </p:txBody>
      </p:sp>
      <p:pic>
        <p:nvPicPr>
          <p:cNvPr id="4" name="Picture 4" descr="\\Thor\Users\Juliano\Documents\Igreja\IBVN\CTB Historia\A era dos altos ideais\OK\lu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2071678"/>
            <a:ext cx="5457770" cy="4214842"/>
          </a:xfrm>
          <a:prstGeom prst="rect">
            <a:avLst/>
          </a:prstGeom>
          <a:noFill/>
        </p:spPr>
      </p:pic>
      <p:pic>
        <p:nvPicPr>
          <p:cNvPr id="5" name="Picture 7" descr="\\Thor\Users\Juliano\Documents\Igreja\IBVN\CTB Historia\A era dos altos ideais\OK\ricardo_barbarox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478" y="1500174"/>
            <a:ext cx="3941522" cy="4808557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71472" y="6215082"/>
            <a:ext cx="3668416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Desembarque de São Luís no Egito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86380" y="6143644"/>
            <a:ext cx="3732216" cy="67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Ricardo Coração de Leão, Frederico</a:t>
            </a:r>
            <a:br>
              <a:rPr lang="pt-BR" sz="1900" dirty="0" smtClean="0"/>
            </a:br>
            <a:r>
              <a:rPr lang="pt-BR" sz="1900" dirty="0" err="1" smtClean="0"/>
              <a:t>Barbaroxa</a:t>
            </a:r>
            <a:r>
              <a:rPr lang="pt-BR" sz="1900" dirty="0" smtClean="0"/>
              <a:t> e Felipe Augusto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uliano\Pictures\Drag\477px-Gustave_dore_crusades_the_childrens_crus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793688"/>
            <a:ext cx="4829177" cy="606431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Cruzadas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15008" y="642918"/>
            <a:ext cx="2523552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A Cruzada dos Meninos</a:t>
            </a:r>
          </a:p>
        </p:txBody>
      </p:sp>
      <p:pic>
        <p:nvPicPr>
          <p:cNvPr id="4098" name="Picture 2" descr="C:\Users\Juliano\Pictures\Drag\513px-Ramon_Ll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71744"/>
            <a:ext cx="3171813" cy="370354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857224" y="6072206"/>
            <a:ext cx="1763600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Raimundo </a:t>
            </a:r>
            <a:r>
              <a:rPr lang="pt-BR" sz="1900" dirty="0" err="1" smtClean="0"/>
              <a:t>Lúlio</a:t>
            </a:r>
            <a:endParaRPr lang="pt-BR" sz="19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Valdenses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1" cy="486851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Contexto – século XII</a:t>
            </a:r>
          </a:p>
          <a:p>
            <a:r>
              <a:rPr lang="pt-BR" dirty="0" smtClean="0"/>
              <a:t>Origem</a:t>
            </a:r>
          </a:p>
          <a:p>
            <a:pPr lvl="1"/>
            <a:r>
              <a:rPr lang="pt-BR" dirty="0" smtClean="0"/>
              <a:t>Pedro Valdo</a:t>
            </a:r>
          </a:p>
          <a:p>
            <a:pPr lvl="1"/>
            <a:r>
              <a:rPr lang="pt-BR" dirty="0" smtClean="0"/>
              <a:t>A permissão papal</a:t>
            </a:r>
          </a:p>
          <a:p>
            <a:pPr lvl="1"/>
            <a:r>
              <a:rPr lang="pt-BR" dirty="0" smtClean="0"/>
              <a:t>Igreja dentro da igreja</a:t>
            </a:r>
          </a:p>
          <a:p>
            <a:r>
              <a:rPr lang="pt-BR" dirty="0" smtClean="0"/>
              <a:t>Quais as suas marcas?</a:t>
            </a:r>
          </a:p>
          <a:p>
            <a:pPr lvl="1"/>
            <a:r>
              <a:rPr lang="pt-BR" dirty="0" smtClean="0"/>
              <a:t>Pobreza</a:t>
            </a:r>
          </a:p>
          <a:p>
            <a:pPr lvl="1"/>
            <a:r>
              <a:rPr lang="pt-BR" dirty="0" smtClean="0"/>
              <a:t>Palavra de Deus como regra de fé e prática</a:t>
            </a:r>
          </a:p>
          <a:p>
            <a:pPr lvl="1"/>
            <a:r>
              <a:rPr lang="pt-BR" dirty="0" smtClean="0"/>
              <a:t>Pregação leiga</a:t>
            </a:r>
          </a:p>
          <a:p>
            <a:pPr lvl="1"/>
            <a:r>
              <a:rPr lang="pt-BR" dirty="0" smtClean="0"/>
              <a:t>Rejeição do </a:t>
            </a:r>
            <a:r>
              <a:rPr lang="pt-BR" smtClean="0"/>
              <a:t>sistema sacramental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Valdenses</a:t>
            </a:r>
            <a:endParaRPr lang="pt-BR" dirty="0"/>
          </a:p>
        </p:txBody>
      </p:sp>
      <p:pic>
        <p:nvPicPr>
          <p:cNvPr id="5122" name="Picture 2" descr="C:\Users\Juliano\Pictures\Drag\435px-WaldoAtLutherDenk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214422"/>
            <a:ext cx="3935859" cy="541972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286380" y="6286520"/>
            <a:ext cx="1389972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Pedro Valdo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Teologia Escolástica e Tomás de Aquino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1" cy="4868518"/>
          </a:xfrm>
        </p:spPr>
        <p:txBody>
          <a:bodyPr>
            <a:normAutofit/>
          </a:bodyPr>
          <a:lstStyle/>
          <a:p>
            <a:r>
              <a:rPr lang="pt-BR" dirty="0" smtClean="0"/>
              <a:t>“Quantos anjos podem dançar na ponta de uma agulha?”</a:t>
            </a:r>
          </a:p>
          <a:p>
            <a:r>
              <a:rPr lang="pt-BR" dirty="0" smtClean="0"/>
              <a:t>O que é a teologia escolástica?</a:t>
            </a:r>
          </a:p>
          <a:p>
            <a:pPr lvl="1"/>
            <a:r>
              <a:rPr lang="pt-BR" dirty="0" smtClean="0"/>
              <a:t>Filosofia aristotélica</a:t>
            </a:r>
          </a:p>
          <a:p>
            <a:pPr lvl="1"/>
            <a:r>
              <a:rPr lang="pt-BR" dirty="0" smtClean="0"/>
              <a:t>Método dialético</a:t>
            </a:r>
          </a:p>
          <a:p>
            <a:r>
              <a:rPr lang="pt-BR" dirty="0" smtClean="0"/>
              <a:t>Anselmo (1033-1109)</a:t>
            </a:r>
          </a:p>
          <a:p>
            <a:pPr lvl="1"/>
            <a:r>
              <a:rPr lang="pt-BR" dirty="0" smtClean="0"/>
              <a:t>“Creio para poder entender”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Teologia Escolástica e Tomás de Aquino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1" cy="4868518"/>
          </a:xfrm>
        </p:spPr>
        <p:txBody>
          <a:bodyPr>
            <a:normAutofit/>
          </a:bodyPr>
          <a:lstStyle/>
          <a:p>
            <a:r>
              <a:rPr lang="pt-BR" dirty="0" smtClean="0"/>
              <a:t>Abelardo (1079-1142)</a:t>
            </a:r>
          </a:p>
          <a:p>
            <a:pPr lvl="1"/>
            <a:r>
              <a:rPr lang="pt-BR" dirty="0" smtClean="0"/>
              <a:t>“Preciso entender para que possa crer.”</a:t>
            </a:r>
          </a:p>
          <a:p>
            <a:pPr lvl="1"/>
            <a:r>
              <a:rPr lang="pt-BR" dirty="0" smtClean="0"/>
              <a:t>Abelardo e Heloísa</a:t>
            </a:r>
          </a:p>
          <a:p>
            <a:r>
              <a:rPr lang="pt-BR" dirty="0" smtClean="0"/>
              <a:t>Pedro Lombardo (1100-1160)</a:t>
            </a:r>
          </a:p>
          <a:p>
            <a:pPr lvl="1"/>
            <a:r>
              <a:rPr lang="pt-BR" dirty="0" smtClean="0"/>
              <a:t>Quatro Livros das Sentenças – o livro de teologia da idade média.</a:t>
            </a:r>
          </a:p>
          <a:p>
            <a:r>
              <a:rPr lang="pt-BR" dirty="0" smtClean="0"/>
              <a:t>Tomás de Aquino (1225-1274)</a:t>
            </a:r>
          </a:p>
          <a:p>
            <a:pPr lvl="1"/>
            <a:r>
              <a:rPr lang="pt-BR" i="1" dirty="0" err="1" smtClean="0"/>
              <a:t>Summa</a:t>
            </a:r>
            <a:r>
              <a:rPr lang="pt-BR" i="1" dirty="0" smtClean="0"/>
              <a:t> </a:t>
            </a:r>
            <a:r>
              <a:rPr lang="pt-BR" i="1" dirty="0" err="1" smtClean="0"/>
              <a:t>Theologiae</a:t>
            </a:r>
            <a:endParaRPr lang="pt-BR" i="1" dirty="0" smtClean="0"/>
          </a:p>
          <a:p>
            <a:r>
              <a:rPr lang="pt-BR" dirty="0" smtClean="0"/>
              <a:t>Avaliação do </a:t>
            </a:r>
            <a:r>
              <a:rPr lang="pt-BR" dirty="0" err="1" smtClean="0"/>
              <a:t>Escolasticismo</a:t>
            </a:r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Teologia Escolástica e Tomás de Aquino</a:t>
            </a:r>
            <a:endParaRPr lang="pt-BR" dirty="0"/>
          </a:p>
        </p:txBody>
      </p:sp>
      <p:pic>
        <p:nvPicPr>
          <p:cNvPr id="2050" name="Picture 2" descr="\\Thor\Users\Juliano\Documents\Igreja\IBVN\CTB Historia\ImagensPreparadas\Lombar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923469"/>
            <a:ext cx="2320947" cy="2934531"/>
          </a:xfrm>
          <a:prstGeom prst="rect">
            <a:avLst/>
          </a:prstGeom>
          <a:noFill/>
        </p:spPr>
      </p:pic>
      <p:pic>
        <p:nvPicPr>
          <p:cNvPr id="2051" name="Picture 3" descr="\\Thor\Users\Juliano\Documents\Igreja\IBVN\CTB Historia\ImagensPreparadas\Edmund_Blair_Leighton_-_Abaelard_Und_Seine_Schülerin_Heloi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071546"/>
            <a:ext cx="2857500" cy="3419475"/>
          </a:xfrm>
          <a:prstGeom prst="rect">
            <a:avLst/>
          </a:prstGeom>
          <a:noFill/>
        </p:spPr>
      </p:pic>
      <p:pic>
        <p:nvPicPr>
          <p:cNvPr id="2052" name="Picture 4" descr="\\Thor\Users\Juliano\Documents\Igreja\IBVN\CTB Historia\ImagensPreparadas\Anselm_of_Canterbu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571612"/>
            <a:ext cx="2233616" cy="2454523"/>
          </a:xfrm>
          <a:prstGeom prst="rect">
            <a:avLst/>
          </a:prstGeom>
          <a:noFill/>
        </p:spPr>
      </p:pic>
      <p:pic>
        <p:nvPicPr>
          <p:cNvPr id="2053" name="Picture 5" descr="\\Thor\Users\Juliano\Documents\Igreja\IBVN\CTB Historia\ImagensPreparadas\St-thomas-aquin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0731" y="2799686"/>
            <a:ext cx="2663269" cy="405831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57158" y="3929066"/>
            <a:ext cx="1075911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Anselmo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86182" y="6473291"/>
            <a:ext cx="1873117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Pedro Lombardo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143636" y="1500174"/>
            <a:ext cx="2068171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Abelardo e Heloísa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214942" y="5357826"/>
            <a:ext cx="1913769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Tomás de Aquino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3170098"/>
            <a:ext cx="8077201" cy="1673352"/>
          </a:xfrm>
        </p:spPr>
        <p:txBody>
          <a:bodyPr>
            <a:normAutofit/>
          </a:bodyPr>
          <a:lstStyle/>
          <a:p>
            <a:r>
              <a:rPr lang="pt-BR" dirty="0" smtClean="0"/>
              <a:t>Mais 500 Anos – O terceiro período (1000 – 1500)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85800" y="1643051"/>
            <a:ext cx="8077201" cy="1499616"/>
          </a:xfrm>
        </p:spPr>
        <p:txBody>
          <a:bodyPr/>
          <a:lstStyle/>
          <a:p>
            <a:r>
              <a:rPr lang="pt-BR" dirty="0" smtClean="0"/>
              <a:t>Terceira Parte –  Mais 500 Anos – O terceiro período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Sacramental</a:t>
            </a:r>
            <a:endParaRPr lang="pt-BR" dirty="0"/>
          </a:p>
        </p:txBody>
      </p:sp>
      <p:pic>
        <p:nvPicPr>
          <p:cNvPr id="4" name="Imagem 3" descr="PPTF08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720170"/>
            <a:ext cx="4101567" cy="4994978"/>
          </a:xfrm>
          <a:prstGeom prst="rect">
            <a:avLst/>
          </a:prstGeom>
        </p:spPr>
      </p:pic>
      <p:pic>
        <p:nvPicPr>
          <p:cNvPr id="5" name="Picture 3" descr="C:\Users\Juliano\Pictures\Drag\Arquivo\Calhoun06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071678"/>
            <a:ext cx="1357317" cy="1809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Igreja e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Questão da Autoridade</a:t>
            </a:r>
          </a:p>
          <a:p>
            <a:pPr lvl="1"/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Deus, Papa, Rei, Povo </a:t>
            </a:r>
            <a:r>
              <a:rPr lang="pt-BR" dirty="0" smtClean="0"/>
              <a:t>ou </a:t>
            </a:r>
            <a:r>
              <a:rPr lang="pt-BR" dirty="0" smtClean="0">
                <a:solidFill>
                  <a:srgbClr val="7030A0"/>
                </a:solidFill>
              </a:rPr>
              <a:t>Deus, Rei, Papa, Povo</a:t>
            </a:r>
          </a:p>
          <a:p>
            <a:r>
              <a:rPr lang="pt-BR" dirty="0" smtClean="0"/>
              <a:t>A história de Thomas </a:t>
            </a:r>
            <a:r>
              <a:rPr lang="pt-BR" dirty="0" err="1" smtClean="0"/>
              <a:t>Becket</a:t>
            </a:r>
            <a:endParaRPr lang="pt-BR" dirty="0" smtClean="0"/>
          </a:p>
          <a:p>
            <a:r>
              <a:rPr lang="pt-BR" dirty="0" smtClean="0"/>
              <a:t>As Armas da igreja</a:t>
            </a:r>
          </a:p>
          <a:p>
            <a:pPr lvl="1"/>
            <a:r>
              <a:rPr lang="pt-BR" dirty="0" smtClean="0"/>
              <a:t>Excomunhão</a:t>
            </a:r>
          </a:p>
          <a:p>
            <a:pPr lvl="1"/>
            <a:r>
              <a:rPr lang="pt-BR" dirty="0" smtClean="0"/>
              <a:t>Interdito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Igreja e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Cativeiro Babilônico da Igreja (1309-1377)</a:t>
            </a:r>
          </a:p>
          <a:p>
            <a:pPr lvl="1"/>
            <a:r>
              <a:rPr lang="pt-BR" dirty="0" smtClean="0"/>
              <a:t>Papas em </a:t>
            </a:r>
            <a:r>
              <a:rPr lang="pt-BR" dirty="0" err="1" smtClean="0"/>
              <a:t>Avignon</a:t>
            </a:r>
            <a:r>
              <a:rPr lang="pt-BR" dirty="0" smtClean="0"/>
              <a:t> na França</a:t>
            </a:r>
          </a:p>
          <a:p>
            <a:r>
              <a:rPr lang="pt-BR" dirty="0" smtClean="0"/>
              <a:t>Grande Cisma do Ocidente (1378-1417)</a:t>
            </a:r>
          </a:p>
          <a:p>
            <a:pPr lvl="1"/>
            <a:r>
              <a:rPr lang="pt-BR" dirty="0" smtClean="0"/>
              <a:t>Dois Papas</a:t>
            </a:r>
          </a:p>
          <a:p>
            <a:pPr lvl="1"/>
            <a:r>
              <a:rPr lang="pt-BR" dirty="0" smtClean="0"/>
              <a:t>Três Papas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Igreja e Estado</a:t>
            </a:r>
            <a:endParaRPr lang="pt-BR" dirty="0"/>
          </a:p>
        </p:txBody>
      </p:sp>
      <p:pic>
        <p:nvPicPr>
          <p:cNvPr id="7170" name="Picture 2" descr="\\Thor\Users\Juliano\Documents\Igreja\IBVN\CTB Historia\ImagensPreparadas\marty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4572032" cy="407005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500298" y="5786454"/>
            <a:ext cx="1739619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Thomas </a:t>
            </a:r>
            <a:r>
              <a:rPr lang="pt-BR" sz="1900" dirty="0" err="1" smtClean="0"/>
              <a:t>Becket</a:t>
            </a:r>
            <a:endParaRPr lang="pt-BR" sz="1900" dirty="0" smtClean="0"/>
          </a:p>
        </p:txBody>
      </p:sp>
      <p:pic>
        <p:nvPicPr>
          <p:cNvPr id="7171" name="Picture 3" descr="C:\Users\Juliano\Pictures\Drag\alexv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714620"/>
            <a:ext cx="2190750" cy="252412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214942" y="5214950"/>
            <a:ext cx="3691948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Papa Alexandre VI (Rodrigo </a:t>
            </a:r>
            <a:r>
              <a:rPr lang="pt-BR" sz="1900" dirty="0" err="1" smtClean="0"/>
              <a:t>Bórgia</a:t>
            </a:r>
            <a:r>
              <a:rPr lang="pt-BR" sz="1900" dirty="0" smtClean="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Igreja e Estado</a:t>
            </a:r>
            <a:endParaRPr lang="pt-BR" dirty="0"/>
          </a:p>
        </p:txBody>
      </p:sp>
      <p:pic>
        <p:nvPicPr>
          <p:cNvPr id="6147" name="Picture 3" descr="\\Thor\Users\Juliano\Documents\Igreja\IBVN\CTB Historia\CTB - História dos sonhos frustrador\Página 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5008574" cy="3555058"/>
          </a:xfrm>
          <a:prstGeom prst="rect">
            <a:avLst/>
          </a:prstGeom>
          <a:noFill/>
        </p:spPr>
      </p:pic>
      <p:pic>
        <p:nvPicPr>
          <p:cNvPr id="6146" name="Picture 2" descr="\\Thor\Users\Juliano\Documents\Igreja\IBVN\CTB Historia\ImagensPreparadas\400px-Avignon-palais-des-pap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357298"/>
            <a:ext cx="3405189" cy="510966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857488" y="5286388"/>
            <a:ext cx="2693918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Palácio Papal de </a:t>
            </a:r>
            <a:r>
              <a:rPr lang="pt-BR" sz="1900" dirty="0" err="1" smtClean="0"/>
              <a:t>Avignon</a:t>
            </a:r>
            <a:endParaRPr lang="pt-BR" sz="19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Igreja e Estado</a:t>
            </a:r>
            <a:endParaRPr lang="pt-BR" dirty="0"/>
          </a:p>
        </p:txBody>
      </p:sp>
      <p:pic>
        <p:nvPicPr>
          <p:cNvPr id="4" name="Picture 4" descr="\\Thor\Users\Juliano\Documents\Igreja\IBVN\CTB Historia\ImagensPreparadas\Clipboard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8585131" cy="356235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786446" y="5500702"/>
            <a:ext cx="2860311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Grande Cisma do Ocidente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Misticismo e Devoção Moderna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Ênfases</a:t>
            </a:r>
          </a:p>
          <a:p>
            <a:pPr lvl="1"/>
            <a:r>
              <a:rPr lang="pt-BR" dirty="0" smtClean="0"/>
              <a:t>Amor </a:t>
            </a:r>
          </a:p>
          <a:p>
            <a:pPr lvl="1"/>
            <a:r>
              <a:rPr lang="pt-BR" dirty="0" smtClean="0"/>
              <a:t>Virtude</a:t>
            </a:r>
          </a:p>
          <a:p>
            <a:r>
              <a:rPr lang="pt-BR" dirty="0" smtClean="0"/>
              <a:t>Três pontos principais</a:t>
            </a:r>
          </a:p>
          <a:p>
            <a:pPr lvl="1"/>
            <a:r>
              <a:rPr lang="pt-BR" dirty="0" smtClean="0"/>
              <a:t>União com Deus</a:t>
            </a:r>
          </a:p>
          <a:p>
            <a:pPr lvl="1"/>
            <a:r>
              <a:rPr lang="pt-BR" dirty="0" smtClean="0"/>
              <a:t>Amor a Cristo</a:t>
            </a:r>
          </a:p>
          <a:p>
            <a:pPr lvl="1"/>
            <a:r>
              <a:rPr lang="pt-BR" dirty="0" smtClean="0"/>
              <a:t>Negação de si mesmo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Misticismo e Devoção Moderna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Alguns Místicos:</a:t>
            </a:r>
          </a:p>
          <a:p>
            <a:pPr lvl="1"/>
            <a:r>
              <a:rPr lang="pt-BR" dirty="0" err="1" smtClean="0"/>
              <a:t>Johannes</a:t>
            </a:r>
            <a:r>
              <a:rPr lang="pt-BR" dirty="0" smtClean="0"/>
              <a:t> </a:t>
            </a:r>
            <a:r>
              <a:rPr lang="pt-BR" dirty="0" err="1" smtClean="0"/>
              <a:t>Meister</a:t>
            </a:r>
            <a:r>
              <a:rPr lang="pt-BR" dirty="0" smtClean="0"/>
              <a:t> </a:t>
            </a:r>
            <a:r>
              <a:rPr lang="pt-BR" dirty="0" err="1" smtClean="0"/>
              <a:t>Eckhart</a:t>
            </a:r>
            <a:r>
              <a:rPr lang="pt-BR" dirty="0" smtClean="0"/>
              <a:t> (1260-1327)</a:t>
            </a:r>
          </a:p>
          <a:p>
            <a:pPr lvl="1"/>
            <a:r>
              <a:rPr lang="pt-BR" dirty="0" smtClean="0"/>
              <a:t>Walter Hilton (?-1395)</a:t>
            </a:r>
          </a:p>
          <a:p>
            <a:pPr lvl="1"/>
            <a:r>
              <a:rPr lang="pt-BR" dirty="0" smtClean="0"/>
              <a:t>Juliana de </a:t>
            </a:r>
            <a:r>
              <a:rPr lang="pt-BR" dirty="0" err="1" smtClean="0"/>
              <a:t>Norwich</a:t>
            </a:r>
            <a:r>
              <a:rPr lang="pt-BR" dirty="0" smtClean="0"/>
              <a:t> (1342-1420)</a:t>
            </a:r>
          </a:p>
          <a:p>
            <a:pPr lvl="1"/>
            <a:r>
              <a:rPr lang="pt-BR" dirty="0" smtClean="0"/>
              <a:t>Catarina de </a:t>
            </a:r>
            <a:r>
              <a:rPr lang="pt-BR" dirty="0" err="1" smtClean="0"/>
              <a:t>Siena</a:t>
            </a:r>
            <a:r>
              <a:rPr lang="pt-BR" dirty="0" smtClean="0"/>
              <a:t> (1347-1380)</a:t>
            </a:r>
          </a:p>
          <a:p>
            <a:pPr lvl="1"/>
            <a:r>
              <a:rPr lang="pt-BR" dirty="0" err="1" smtClean="0"/>
              <a:t>Johannes</a:t>
            </a:r>
            <a:r>
              <a:rPr lang="pt-BR" dirty="0" smtClean="0"/>
              <a:t> </a:t>
            </a:r>
            <a:r>
              <a:rPr lang="pt-BR" dirty="0" err="1" smtClean="0"/>
              <a:t>Tauler</a:t>
            </a:r>
            <a:r>
              <a:rPr lang="pt-BR" dirty="0" smtClean="0"/>
              <a:t> (1300-1361)</a:t>
            </a:r>
          </a:p>
          <a:p>
            <a:r>
              <a:rPr lang="pt-BR" dirty="0" smtClean="0"/>
              <a:t>A Devoção Moderna</a:t>
            </a:r>
          </a:p>
          <a:p>
            <a:pPr lvl="1"/>
            <a:r>
              <a:rPr lang="pt-BR" dirty="0" smtClean="0"/>
              <a:t>Tomás a </a:t>
            </a:r>
            <a:r>
              <a:rPr lang="pt-BR" dirty="0" err="1" smtClean="0"/>
              <a:t>Kempis</a:t>
            </a:r>
            <a:r>
              <a:rPr lang="pt-BR" dirty="0" smtClean="0"/>
              <a:t> (1380-1471)</a:t>
            </a:r>
          </a:p>
          <a:p>
            <a:pPr lvl="1"/>
            <a:r>
              <a:rPr lang="pt-BR" dirty="0" smtClean="0"/>
              <a:t>A Imitação de Cristo</a:t>
            </a:r>
          </a:p>
          <a:p>
            <a:r>
              <a:rPr lang="pt-BR" dirty="0" smtClean="0"/>
              <a:t>Avaliação do Misticismo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Misticismo e Devoção Moderna</a:t>
            </a:r>
            <a:endParaRPr lang="pt-BR" dirty="0"/>
          </a:p>
        </p:txBody>
      </p:sp>
      <p:pic>
        <p:nvPicPr>
          <p:cNvPr id="9218" name="Picture 2" descr="\\Thor\Users\Juliano\Documents\Igreja\IBVN\CTB Historia\CTB - História dos sonhos frustrador\Página 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4473685" cy="5318894"/>
          </a:xfrm>
          <a:prstGeom prst="rect">
            <a:avLst/>
          </a:prstGeom>
          <a:noFill/>
        </p:spPr>
      </p:pic>
      <p:pic>
        <p:nvPicPr>
          <p:cNvPr id="9219" name="Picture 3" descr="\\Thor\Users\Juliano\Documents\Igreja\IBVN\CTB Historia\CTB - História dos sonhos frustrador\Página 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357298"/>
            <a:ext cx="3982779" cy="443229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929058" y="5643578"/>
            <a:ext cx="1937173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Catarina de </a:t>
            </a:r>
            <a:r>
              <a:rPr lang="pt-BR" sz="1900" dirty="0" err="1" smtClean="0"/>
              <a:t>Siena</a:t>
            </a:r>
            <a:endParaRPr lang="pt-BR" sz="19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Misticismo e Devoção Moderna</a:t>
            </a:r>
            <a:endParaRPr lang="pt-BR" dirty="0"/>
          </a:p>
        </p:txBody>
      </p:sp>
      <p:pic>
        <p:nvPicPr>
          <p:cNvPr id="8194" name="Picture 2" descr="\\Thor\Users\Juliano\Documents\Igreja\IBVN\CTB Historia\ImagensPreparadas\Thomas-von-Kemp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85926"/>
            <a:ext cx="3238500" cy="4286250"/>
          </a:xfrm>
          <a:prstGeom prst="rect">
            <a:avLst/>
          </a:prstGeom>
          <a:noFill/>
        </p:spPr>
      </p:pic>
      <p:pic>
        <p:nvPicPr>
          <p:cNvPr id="8195" name="Picture 3" descr="\\Thor\Users\Juliano\Documents\Igreja\IBVN\CTB Historia\ImagensPreparadas\Meister_Eckh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857364"/>
            <a:ext cx="3286148" cy="4014217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928794" y="5715016"/>
            <a:ext cx="2767080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err="1" smtClean="0"/>
              <a:t>Johannes</a:t>
            </a:r>
            <a:r>
              <a:rPr lang="pt-BR" sz="1900" dirty="0" smtClean="0"/>
              <a:t> </a:t>
            </a:r>
            <a:r>
              <a:rPr lang="pt-BR" sz="1900" dirty="0" err="1" smtClean="0"/>
              <a:t>Meister</a:t>
            </a:r>
            <a:r>
              <a:rPr lang="pt-BR" sz="1900" dirty="0" smtClean="0"/>
              <a:t> </a:t>
            </a:r>
            <a:r>
              <a:rPr lang="pt-BR" sz="1900" dirty="0" err="1" smtClean="0"/>
              <a:t>Eckhart</a:t>
            </a:r>
            <a:endParaRPr lang="pt-BR" sz="19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6000760" y="5929330"/>
            <a:ext cx="1817140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Tomás a </a:t>
            </a:r>
            <a:r>
              <a:rPr lang="pt-BR" sz="1900" dirty="0" err="1" smtClean="0"/>
              <a:t>Kempis</a:t>
            </a:r>
            <a:endParaRPr lang="pt-BR" sz="19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Mais 500 Anos – O terceiro período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Mais 500 Anos</a:t>
            </a:r>
          </a:p>
          <a:p>
            <a:r>
              <a:rPr lang="pt-BR" dirty="0" smtClean="0"/>
              <a:t>Monasticismo Medieval</a:t>
            </a:r>
          </a:p>
          <a:p>
            <a:r>
              <a:rPr lang="pt-BR" dirty="0" smtClean="0"/>
              <a:t>As Cruzadas</a:t>
            </a:r>
          </a:p>
          <a:p>
            <a:r>
              <a:rPr lang="pt-BR" dirty="0" smtClean="0"/>
              <a:t>Os Valdenses</a:t>
            </a:r>
          </a:p>
          <a:p>
            <a:r>
              <a:rPr lang="pt-BR" dirty="0" smtClean="0"/>
              <a:t>Teologia Escolástica e Tomás de Aquino</a:t>
            </a:r>
          </a:p>
          <a:p>
            <a:r>
              <a:rPr lang="pt-BR" dirty="0" smtClean="0"/>
              <a:t>Sistema Sacramental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Igreja e Estado</a:t>
            </a:r>
          </a:p>
          <a:p>
            <a:r>
              <a:rPr lang="pt-BR" dirty="0" err="1" smtClean="0"/>
              <a:t>Wycliffe</a:t>
            </a:r>
            <a:r>
              <a:rPr lang="pt-BR" dirty="0" smtClean="0"/>
              <a:t>, </a:t>
            </a:r>
            <a:r>
              <a:rPr lang="pt-BR" dirty="0" err="1" smtClean="0"/>
              <a:t>Hus</a:t>
            </a:r>
            <a:r>
              <a:rPr lang="pt-BR" dirty="0" smtClean="0"/>
              <a:t> e </a:t>
            </a:r>
            <a:r>
              <a:rPr lang="pt-BR" dirty="0" err="1" smtClean="0"/>
              <a:t>Savonarola</a:t>
            </a:r>
            <a:endParaRPr lang="pt-BR" dirty="0" smtClean="0"/>
          </a:p>
          <a:p>
            <a:r>
              <a:rPr lang="pt-BR" dirty="0" smtClean="0"/>
              <a:t>Misticismo e a Devoção Moderna</a:t>
            </a:r>
          </a:p>
          <a:p>
            <a:r>
              <a:rPr lang="pt-BR" dirty="0" smtClean="0"/>
              <a:t>O ocaso da Idade Média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Wycliffe</a:t>
            </a:r>
            <a:r>
              <a:rPr lang="pt-BR" dirty="0" smtClean="0"/>
              <a:t>, </a:t>
            </a:r>
            <a:r>
              <a:rPr lang="pt-BR" dirty="0" err="1" smtClean="0"/>
              <a:t>Hus</a:t>
            </a:r>
            <a:r>
              <a:rPr lang="pt-BR" dirty="0" smtClean="0"/>
              <a:t> e </a:t>
            </a:r>
            <a:r>
              <a:rPr lang="pt-BR" dirty="0" err="1" smtClean="0"/>
              <a:t>Savonarola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Estrelas da Manhã da Reforma</a:t>
            </a:r>
          </a:p>
          <a:p>
            <a:r>
              <a:rPr lang="pt-BR" dirty="0" err="1" smtClean="0"/>
              <a:t>Wycliffe</a:t>
            </a:r>
            <a:r>
              <a:rPr lang="pt-BR" dirty="0" smtClean="0"/>
              <a:t> (1330-1384)</a:t>
            </a:r>
          </a:p>
          <a:p>
            <a:pPr lvl="1"/>
            <a:r>
              <a:rPr lang="pt-BR" dirty="0" smtClean="0"/>
              <a:t>Autoridade</a:t>
            </a:r>
          </a:p>
          <a:p>
            <a:pPr lvl="1"/>
            <a:r>
              <a:rPr lang="pt-BR" dirty="0" smtClean="0"/>
              <a:t>Bíblia</a:t>
            </a:r>
          </a:p>
          <a:p>
            <a:pPr lvl="1"/>
            <a:r>
              <a:rPr lang="pt-BR" dirty="0" smtClean="0"/>
              <a:t>Não ao sistema sacramental</a:t>
            </a:r>
          </a:p>
          <a:p>
            <a:pPr lvl="1"/>
            <a:r>
              <a:rPr lang="pt-BR" dirty="0" smtClean="0"/>
              <a:t>Thomas </a:t>
            </a:r>
            <a:r>
              <a:rPr lang="pt-BR" dirty="0" err="1" smtClean="0"/>
              <a:t>Bradwardine</a:t>
            </a:r>
            <a:r>
              <a:rPr lang="pt-BR" dirty="0" smtClean="0"/>
              <a:t> (1295-1349)</a:t>
            </a:r>
          </a:p>
          <a:p>
            <a:pPr lvl="1"/>
            <a:r>
              <a:rPr lang="pt-BR" dirty="0" smtClean="0"/>
              <a:t>Os </a:t>
            </a:r>
            <a:r>
              <a:rPr lang="pt-BR" dirty="0" err="1" smtClean="0"/>
              <a:t>Lolardos</a:t>
            </a:r>
            <a:endParaRPr lang="pt-BR" dirty="0" smtClean="0"/>
          </a:p>
          <a:p>
            <a:pPr lvl="1"/>
            <a:r>
              <a:rPr lang="pt-BR" dirty="0" smtClean="0"/>
              <a:t>Condenação Póstuma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Wycliffe</a:t>
            </a:r>
            <a:r>
              <a:rPr lang="pt-BR" dirty="0" smtClean="0"/>
              <a:t>, </a:t>
            </a:r>
            <a:r>
              <a:rPr lang="pt-BR" dirty="0" err="1" smtClean="0"/>
              <a:t>Hus</a:t>
            </a:r>
            <a:r>
              <a:rPr lang="pt-BR" dirty="0" smtClean="0"/>
              <a:t> e </a:t>
            </a:r>
            <a:r>
              <a:rPr lang="pt-BR" dirty="0" err="1" smtClean="0"/>
              <a:t>Savonarola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Jan </a:t>
            </a:r>
            <a:r>
              <a:rPr lang="pt-BR" dirty="0" err="1" smtClean="0"/>
              <a:t>Hus</a:t>
            </a:r>
            <a:r>
              <a:rPr lang="pt-BR" dirty="0" smtClean="0"/>
              <a:t> (1372-1415)</a:t>
            </a:r>
          </a:p>
          <a:p>
            <a:pPr lvl="1"/>
            <a:r>
              <a:rPr lang="pt-BR" dirty="0" smtClean="0"/>
              <a:t>Praga – Capela de Belém</a:t>
            </a:r>
          </a:p>
          <a:p>
            <a:pPr lvl="1"/>
            <a:r>
              <a:rPr lang="pt-BR" dirty="0" smtClean="0"/>
              <a:t>Cristo é o cabeça da Igreja, salvação pela graça, autoridade da Bíblia</a:t>
            </a:r>
          </a:p>
          <a:p>
            <a:pPr lvl="1"/>
            <a:r>
              <a:rPr lang="pt-BR" dirty="0" smtClean="0"/>
              <a:t>Excomunhão e Interdito</a:t>
            </a:r>
          </a:p>
          <a:p>
            <a:pPr lvl="1"/>
            <a:r>
              <a:rPr lang="pt-BR" dirty="0" smtClean="0"/>
              <a:t>Concílio de Constança</a:t>
            </a:r>
          </a:p>
          <a:p>
            <a:r>
              <a:rPr lang="pt-BR" dirty="0" err="1" smtClean="0"/>
              <a:t>Savonarola</a:t>
            </a:r>
            <a:r>
              <a:rPr lang="pt-BR" dirty="0" smtClean="0"/>
              <a:t> (1452-1498)</a:t>
            </a:r>
          </a:p>
          <a:p>
            <a:pPr lvl="1"/>
            <a:r>
              <a:rPr lang="pt-BR" dirty="0" smtClean="0"/>
              <a:t>Influência do avô</a:t>
            </a:r>
          </a:p>
          <a:p>
            <a:pPr lvl="1"/>
            <a:r>
              <a:rPr lang="pt-BR" dirty="0" smtClean="0"/>
              <a:t>Pregação poderosa</a:t>
            </a:r>
          </a:p>
          <a:p>
            <a:pPr lvl="1"/>
            <a:r>
              <a:rPr lang="pt-BR" dirty="0" smtClean="0"/>
              <a:t>Líder de Florença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Wycliffe</a:t>
            </a:r>
            <a:r>
              <a:rPr lang="pt-BR" dirty="0" smtClean="0"/>
              <a:t>, </a:t>
            </a:r>
            <a:r>
              <a:rPr lang="pt-BR" dirty="0" err="1" smtClean="0"/>
              <a:t>Hus</a:t>
            </a:r>
            <a:r>
              <a:rPr lang="pt-BR" dirty="0" smtClean="0"/>
              <a:t> e </a:t>
            </a:r>
            <a:r>
              <a:rPr lang="pt-BR" dirty="0" err="1" smtClean="0"/>
              <a:t>Savonarola</a:t>
            </a:r>
            <a:endParaRPr lang="pt-BR" dirty="0"/>
          </a:p>
        </p:txBody>
      </p:sp>
      <p:pic>
        <p:nvPicPr>
          <p:cNvPr id="12290" name="Picture 2" descr="C:\Users\Juliano\Pictures\Drag\Day1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6667513" cy="5000636"/>
          </a:xfrm>
          <a:prstGeom prst="rect">
            <a:avLst/>
          </a:prstGeom>
          <a:noFill/>
        </p:spPr>
      </p:pic>
      <p:pic>
        <p:nvPicPr>
          <p:cNvPr id="12291" name="Picture 3" descr="C:\Users\Juliano\Pictures\Drag\luther%20stat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2927" y="1500174"/>
            <a:ext cx="3611073" cy="535782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85786" y="6473291"/>
            <a:ext cx="3775881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Monumento da Reforma em </a:t>
            </a:r>
            <a:r>
              <a:rPr lang="pt-BR" sz="1900" dirty="0" err="1" smtClean="0"/>
              <a:t>Worms</a:t>
            </a:r>
            <a:endParaRPr lang="pt-BR" sz="19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155448"/>
            <a:ext cx="8229601" cy="1252728"/>
          </a:xfrm>
        </p:spPr>
        <p:txBody>
          <a:bodyPr/>
          <a:lstStyle/>
          <a:p>
            <a:r>
              <a:rPr lang="pt-BR" dirty="0" err="1" smtClean="0"/>
              <a:t>Wycliffe</a:t>
            </a:r>
            <a:r>
              <a:rPr lang="pt-BR" dirty="0" smtClean="0"/>
              <a:t>, </a:t>
            </a:r>
            <a:r>
              <a:rPr lang="pt-BR" dirty="0" err="1" smtClean="0"/>
              <a:t>Hus</a:t>
            </a:r>
            <a:r>
              <a:rPr lang="pt-BR" dirty="0" smtClean="0"/>
              <a:t> e </a:t>
            </a:r>
            <a:r>
              <a:rPr lang="pt-BR" dirty="0" err="1" smtClean="0"/>
              <a:t>Savonarola</a:t>
            </a:r>
            <a:endParaRPr lang="pt-BR" dirty="0"/>
          </a:p>
        </p:txBody>
      </p:sp>
      <p:pic>
        <p:nvPicPr>
          <p:cNvPr id="10243" name="Picture 3" descr="\\Thor\Users\Juliano\Documents\Igreja\IBVN\CTB Historia\ImagensPreparadas\800px-Wycliffe_bones_Fox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639431"/>
            <a:ext cx="5643570" cy="4218569"/>
          </a:xfrm>
          <a:prstGeom prst="rect">
            <a:avLst/>
          </a:prstGeom>
          <a:noFill/>
        </p:spPr>
      </p:pic>
      <p:pic>
        <p:nvPicPr>
          <p:cNvPr id="10244" name="Picture 4" descr="\\Thor\Users\Juliano\Documents\Igreja\IBVN\CTB Historia\ImagensPreparadas\Brief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3885263"/>
            <a:ext cx="4500594" cy="2972737"/>
          </a:xfrm>
          <a:prstGeom prst="rect">
            <a:avLst/>
          </a:prstGeom>
          <a:noFill/>
        </p:spPr>
      </p:pic>
      <p:pic>
        <p:nvPicPr>
          <p:cNvPr id="10245" name="Picture 5" descr="\\Thor\Users\Juliano\Documents\Igreja\IBVN\CTB Historia\ImagensPreparadas\504px-Jwycliffejm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214422"/>
            <a:ext cx="2179610" cy="2593916"/>
          </a:xfrm>
          <a:prstGeom prst="rect">
            <a:avLst/>
          </a:prstGeom>
          <a:noFill/>
        </p:spPr>
      </p:pic>
      <p:pic>
        <p:nvPicPr>
          <p:cNvPr id="10242" name="Picture 2" descr="\\Thor\Users\Juliano\Documents\Igreja\IBVN\CTB Historia\ImagensPreparadas\Wycliffeatwo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7848" y="500042"/>
            <a:ext cx="2116152" cy="310075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214942" y="1928802"/>
            <a:ext cx="1011791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err="1" smtClean="0"/>
              <a:t>Wycliffe</a:t>
            </a:r>
            <a:endParaRPr lang="pt-BR" sz="19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Wycliffe</a:t>
            </a:r>
            <a:r>
              <a:rPr lang="pt-BR" dirty="0" smtClean="0"/>
              <a:t>, </a:t>
            </a:r>
            <a:r>
              <a:rPr lang="pt-BR" dirty="0" err="1" smtClean="0"/>
              <a:t>Hus</a:t>
            </a:r>
            <a:r>
              <a:rPr lang="pt-BR" dirty="0" smtClean="0"/>
              <a:t> e </a:t>
            </a:r>
            <a:r>
              <a:rPr lang="pt-BR" dirty="0" err="1" smtClean="0"/>
              <a:t>Savonarola</a:t>
            </a:r>
            <a:endParaRPr lang="pt-BR" dirty="0"/>
          </a:p>
        </p:txBody>
      </p:sp>
      <p:pic>
        <p:nvPicPr>
          <p:cNvPr id="11266" name="Picture 2" descr="C:\Users\Juliano\Pictures\Drag\Jan_H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00108"/>
            <a:ext cx="3810000" cy="3924300"/>
          </a:xfrm>
          <a:prstGeom prst="rect">
            <a:avLst/>
          </a:prstGeom>
          <a:noFill/>
        </p:spPr>
      </p:pic>
      <p:pic>
        <p:nvPicPr>
          <p:cNvPr id="11267" name="Picture 3" descr="C:\Users\Juliano\Pictures\Drag\800px-Burning_of_jan_hus_at_the_stake_at_council_of_consta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838674"/>
            <a:ext cx="4463605" cy="3019325"/>
          </a:xfrm>
          <a:prstGeom prst="rect">
            <a:avLst/>
          </a:prstGeom>
          <a:noFill/>
        </p:spPr>
      </p:pic>
      <p:pic>
        <p:nvPicPr>
          <p:cNvPr id="11268" name="Picture 4" descr="\\Thor\Users\Juliano\Documents\Igreja\IBVN\CTB Historia\CTB - História dos sonhos frustrador\Página 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5860"/>
            <a:ext cx="4282320" cy="326393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14282" y="4429132"/>
            <a:ext cx="2869672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err="1" smtClean="0"/>
              <a:t>Lolardos</a:t>
            </a:r>
            <a:r>
              <a:rPr lang="pt-BR" sz="1900" dirty="0" smtClean="0"/>
              <a:t> sendo queimados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715272" y="4857760"/>
            <a:ext cx="957289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Jan </a:t>
            </a:r>
            <a:r>
              <a:rPr lang="pt-BR" sz="1900" dirty="0" err="1" smtClean="0"/>
              <a:t>Hus</a:t>
            </a:r>
            <a:endParaRPr lang="pt-BR" sz="19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Wycliffe</a:t>
            </a:r>
            <a:r>
              <a:rPr lang="pt-BR" dirty="0" smtClean="0"/>
              <a:t>, </a:t>
            </a:r>
            <a:r>
              <a:rPr lang="pt-BR" dirty="0" err="1" smtClean="0"/>
              <a:t>Hus</a:t>
            </a:r>
            <a:r>
              <a:rPr lang="pt-BR" dirty="0" smtClean="0"/>
              <a:t> e </a:t>
            </a:r>
            <a:r>
              <a:rPr lang="pt-BR" dirty="0" err="1" smtClean="0"/>
              <a:t>Savonarola</a:t>
            </a:r>
            <a:endParaRPr lang="pt-BR" dirty="0"/>
          </a:p>
        </p:txBody>
      </p:sp>
      <p:pic>
        <p:nvPicPr>
          <p:cNvPr id="13314" name="Picture 2" descr="\\Thor\Users\Juliano\Documents\Igreja\IBVN\CTB Historia\ImagensPreparadas\800px-Girolamo_Savonarola_statue_-_Ferrara,_Ita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5080000" cy="3810000"/>
          </a:xfrm>
          <a:prstGeom prst="rect">
            <a:avLst/>
          </a:prstGeom>
          <a:noFill/>
        </p:spPr>
      </p:pic>
      <p:pic>
        <p:nvPicPr>
          <p:cNvPr id="13315" name="Picture 3" descr="\\Thor\Users\Juliano\Documents\Igreja\IBVN\CTB Historia\ImagensPreparadas\Girolamo_Savonar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14422"/>
            <a:ext cx="3228756" cy="4210044"/>
          </a:xfrm>
          <a:prstGeom prst="rect">
            <a:avLst/>
          </a:prstGeom>
          <a:noFill/>
        </p:spPr>
      </p:pic>
      <p:pic>
        <p:nvPicPr>
          <p:cNvPr id="13316" name="Picture 4" descr="\\Thor\Users\Juliano\Documents\Igreja\IBVN\CTB Historia\ImagensPreparadas\688px-Savonarola_14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71942"/>
            <a:ext cx="3525816" cy="3074745"/>
          </a:xfrm>
          <a:prstGeom prst="rect">
            <a:avLst/>
          </a:prstGeom>
          <a:noFill/>
        </p:spPr>
      </p:pic>
      <p:pic>
        <p:nvPicPr>
          <p:cNvPr id="13317" name="Picture 5" descr="\\Thor\Users\Juliano\Documents\Igreja\IBVN\CTB Historia\CTB - História dos sonhos frustrador\Página 1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071942"/>
            <a:ext cx="4746188" cy="336072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500562" y="3786190"/>
            <a:ext cx="1313156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err="1" smtClean="0"/>
              <a:t>Savonarola</a:t>
            </a:r>
            <a:endParaRPr lang="pt-BR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Ocaso da Idade Média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Quebra da Síntese da Idade Média</a:t>
            </a:r>
          </a:p>
          <a:p>
            <a:r>
              <a:rPr lang="pt-BR" dirty="0" smtClean="0"/>
              <a:t>O Renascimento (Renascença)</a:t>
            </a:r>
          </a:p>
          <a:p>
            <a:pPr lvl="1"/>
            <a:r>
              <a:rPr lang="pt-BR" dirty="0" smtClean="0"/>
              <a:t>Começa na Itália no séc. XIV</a:t>
            </a:r>
          </a:p>
          <a:p>
            <a:pPr lvl="1"/>
            <a:r>
              <a:rPr lang="pt-BR" i="1" dirty="0" smtClean="0"/>
              <a:t>ad fontes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155448"/>
            <a:ext cx="8229601" cy="1252728"/>
          </a:xfrm>
        </p:spPr>
        <p:txBody>
          <a:bodyPr/>
          <a:lstStyle/>
          <a:p>
            <a:r>
              <a:rPr lang="pt-BR" dirty="0" smtClean="0"/>
              <a:t>Ocaso da Idade Média</a:t>
            </a:r>
            <a:endParaRPr lang="pt-BR" dirty="0"/>
          </a:p>
        </p:txBody>
      </p:sp>
      <p:pic>
        <p:nvPicPr>
          <p:cNvPr id="1026" name="Picture 2" descr="C:\Users\Juliano\Documents\Igreja\IBVN\CTB Historia\CTB - História dos sonhos frustrador\Página 1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6096000" cy="5257800"/>
          </a:xfrm>
          <a:prstGeom prst="rect">
            <a:avLst/>
          </a:prstGeom>
          <a:noFill/>
        </p:spPr>
      </p:pic>
      <p:pic>
        <p:nvPicPr>
          <p:cNvPr id="1028" name="Picture 4" descr="C:\Users\Juliano\Documents\Igreja\IBVN\CTB Historia\CTB - História dos sonhos frustrador\Página 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-285776"/>
            <a:ext cx="4061160" cy="4562459"/>
          </a:xfrm>
          <a:prstGeom prst="rect">
            <a:avLst/>
          </a:prstGeom>
          <a:noFill/>
        </p:spPr>
      </p:pic>
      <p:pic>
        <p:nvPicPr>
          <p:cNvPr id="1027" name="Picture 3" descr="C:\Users\Juliano\Documents\Igreja\IBVN\CTB Historia\CTB - História dos sonhos frustrador\Página 1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61434"/>
            <a:ext cx="3924313" cy="309656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428860" y="1643050"/>
            <a:ext cx="2207631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Arte da Idade Média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ano\Documents\Igreja\IBVN\CTB Historia\CTB - História dos sonhos frustrador\Página 145.JPG"/>
          <p:cNvPicPr>
            <a:picLocks noChangeAspect="1" noChangeArrowheads="1"/>
          </p:cNvPicPr>
          <p:nvPr/>
        </p:nvPicPr>
        <p:blipFill>
          <a:blip r:embed="rId3" cstate="print"/>
          <a:srcRect t="17983"/>
          <a:stretch>
            <a:fillRect/>
          </a:stretch>
        </p:blipFill>
        <p:spPr bwMode="auto">
          <a:xfrm>
            <a:off x="5286380" y="1643050"/>
            <a:ext cx="4354411" cy="553877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155448"/>
            <a:ext cx="8229601" cy="1252728"/>
          </a:xfrm>
        </p:spPr>
        <p:txBody>
          <a:bodyPr/>
          <a:lstStyle/>
          <a:p>
            <a:r>
              <a:rPr lang="pt-BR" dirty="0" smtClean="0"/>
              <a:t>Ocaso da Idade Média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00100" y="1500174"/>
            <a:ext cx="3876422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Obras Renascentistas - Michelangelo</a:t>
            </a:r>
          </a:p>
        </p:txBody>
      </p:sp>
      <p:pic>
        <p:nvPicPr>
          <p:cNvPr id="2051" name="Picture 3" descr="C:\Users\Juliano\Pictures\Drag\025_sistine%20chap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14544" y="1928802"/>
            <a:ext cx="7170756" cy="5378067"/>
          </a:xfrm>
          <a:prstGeom prst="rect">
            <a:avLst/>
          </a:prstGeom>
          <a:noFill/>
        </p:spPr>
      </p:pic>
      <p:pic>
        <p:nvPicPr>
          <p:cNvPr id="3" name="Picture 2" descr="C:\Users\Juliano\Pictures\Drag\439px-Michelango_Portrait_by_Volterr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8222" y="0"/>
            <a:ext cx="1515778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Ocaso da Idade Média</a:t>
            </a:r>
            <a:endParaRPr lang="pt-BR" dirty="0"/>
          </a:p>
        </p:txBody>
      </p:sp>
      <p:pic>
        <p:nvPicPr>
          <p:cNvPr id="1026" name="Picture 2" descr="C:\Users\Juliano\Pictures\Drag\401px-Mona_Lis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81125"/>
            <a:ext cx="3667125" cy="5476875"/>
          </a:xfrm>
          <a:prstGeom prst="rect">
            <a:avLst/>
          </a:prstGeom>
          <a:noFill/>
        </p:spPr>
      </p:pic>
      <p:pic>
        <p:nvPicPr>
          <p:cNvPr id="1027" name="Picture 3" descr="C:\Users\Juliano\Pictures\Drag\441px-Da_Vinci_Vitruve_Luc_Viato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14488"/>
            <a:ext cx="3344876" cy="4549349"/>
          </a:xfrm>
          <a:prstGeom prst="rect">
            <a:avLst/>
          </a:prstGeom>
          <a:noFill/>
        </p:spPr>
      </p:pic>
      <p:pic>
        <p:nvPicPr>
          <p:cNvPr id="1028" name="Picture 4" descr="C:\Users\Juliano\Pictures\Drag\382px-Leonardo_sel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5016" y="0"/>
            <a:ext cx="1958984" cy="307181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714744" y="1571612"/>
            <a:ext cx="3366025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Obras Renascentistas – Da Vinci</a:t>
            </a:r>
          </a:p>
        </p:txBody>
      </p:sp>
      <p:pic>
        <p:nvPicPr>
          <p:cNvPr id="1029" name="Picture 5" descr="C:\Users\Juliano\Pictures\Drag\800px-The_Last_Supper_pre_EU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3412" y="4960063"/>
            <a:ext cx="3730588" cy="1897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Mais 500 Anos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Cristianismo na África</a:t>
            </a:r>
          </a:p>
          <a:p>
            <a:pPr lvl="1"/>
            <a:r>
              <a:rPr lang="pt-BR" dirty="0" smtClean="0"/>
              <a:t>Egito</a:t>
            </a:r>
          </a:p>
          <a:p>
            <a:pPr lvl="1"/>
            <a:r>
              <a:rPr lang="pt-BR" dirty="0" smtClean="0"/>
              <a:t>Sudão (Núbia)</a:t>
            </a:r>
          </a:p>
          <a:p>
            <a:pPr lvl="1"/>
            <a:r>
              <a:rPr lang="pt-BR" dirty="0" smtClean="0"/>
              <a:t>Etiópia (</a:t>
            </a:r>
            <a:r>
              <a:rPr lang="pt-BR" dirty="0" err="1" smtClean="0"/>
              <a:t>Axum</a:t>
            </a:r>
            <a:r>
              <a:rPr lang="pt-BR" dirty="0" smtClean="0"/>
              <a:t>)</a:t>
            </a:r>
          </a:p>
          <a:p>
            <a:r>
              <a:rPr lang="pt-BR" dirty="0" smtClean="0"/>
              <a:t>Cristianismo na Ásia</a:t>
            </a:r>
          </a:p>
          <a:p>
            <a:pPr lvl="1"/>
            <a:r>
              <a:rPr lang="pt-BR" dirty="0" smtClean="0"/>
              <a:t>China</a:t>
            </a:r>
          </a:p>
          <a:p>
            <a:pPr lvl="1"/>
            <a:r>
              <a:rPr lang="pt-BR" dirty="0" smtClean="0"/>
              <a:t>Pérsia</a:t>
            </a:r>
          </a:p>
          <a:p>
            <a:pPr lvl="1"/>
            <a:r>
              <a:rPr lang="pt-BR" dirty="0" smtClean="0"/>
              <a:t>Oriente Médio e Índia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3170098"/>
            <a:ext cx="8077201" cy="1673352"/>
          </a:xfrm>
        </p:spPr>
        <p:txBody>
          <a:bodyPr>
            <a:normAutofit/>
          </a:bodyPr>
          <a:lstStyle/>
          <a:p>
            <a:r>
              <a:rPr lang="pt-BR" dirty="0" smtClean="0"/>
              <a:t>Mais 500 Anos – O terceiro período (1000 – 1500)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85800" y="1643051"/>
            <a:ext cx="8077201" cy="1499616"/>
          </a:xfrm>
        </p:spPr>
        <p:txBody>
          <a:bodyPr/>
          <a:lstStyle/>
          <a:p>
            <a:r>
              <a:rPr lang="pt-BR" dirty="0" smtClean="0"/>
              <a:t>Terceira Parte –  Mais 500 Anos – O terceiro período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Mais 500 Anos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Ortodoxia Oriental</a:t>
            </a:r>
          </a:p>
          <a:p>
            <a:pPr lvl="1"/>
            <a:r>
              <a:rPr lang="pt-BR" dirty="0" smtClean="0"/>
              <a:t>Conversão da Rússia</a:t>
            </a:r>
          </a:p>
          <a:p>
            <a:pPr lvl="1"/>
            <a:r>
              <a:rPr lang="pt-BR" dirty="0" smtClean="0"/>
              <a:t>Queda de Constantinopla – 1453</a:t>
            </a:r>
          </a:p>
          <a:p>
            <a:r>
              <a:rPr lang="pt-BR" dirty="0" smtClean="0"/>
              <a:t>Catolicismo Romano</a:t>
            </a:r>
          </a:p>
          <a:p>
            <a:pPr lvl="1"/>
            <a:r>
              <a:rPr lang="pt-BR" dirty="0" smtClean="0"/>
              <a:t>Consolidação da Cristandade</a:t>
            </a:r>
          </a:p>
          <a:p>
            <a:pPr lvl="1"/>
            <a:r>
              <a:rPr lang="pt-BR" dirty="0" smtClean="0"/>
              <a:t>Diversidade</a:t>
            </a:r>
          </a:p>
          <a:p>
            <a:pPr lvl="1"/>
            <a:r>
              <a:rPr lang="pt-BR" dirty="0" smtClean="0"/>
              <a:t>A luta com o Islã</a:t>
            </a:r>
          </a:p>
          <a:p>
            <a:pPr lvl="1"/>
            <a:r>
              <a:rPr lang="pt-BR" dirty="0" smtClean="0"/>
              <a:t>A controvérsia das investiduras.</a:t>
            </a:r>
          </a:p>
          <a:p>
            <a:pPr lvl="1"/>
            <a:r>
              <a:rPr lang="pt-BR" dirty="0" smtClean="0"/>
              <a:t>Produção Teológica.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Monasticismo Medieval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Monasticismo Beneditino</a:t>
            </a:r>
          </a:p>
          <a:p>
            <a:pPr lvl="1"/>
            <a:r>
              <a:rPr lang="pt-BR" dirty="0" err="1" smtClean="0"/>
              <a:t>Cluny</a:t>
            </a:r>
            <a:endParaRPr lang="pt-BR" dirty="0" smtClean="0"/>
          </a:p>
          <a:p>
            <a:pPr lvl="1"/>
            <a:r>
              <a:rPr lang="pt-BR" dirty="0" err="1" smtClean="0"/>
              <a:t>Cistercenses</a:t>
            </a:r>
            <a:endParaRPr lang="pt-BR" dirty="0" smtClean="0"/>
          </a:p>
          <a:p>
            <a:pPr lvl="2"/>
            <a:r>
              <a:rPr lang="pt-BR" dirty="0" smtClean="0"/>
              <a:t>Bernardo de </a:t>
            </a:r>
            <a:r>
              <a:rPr lang="pt-BR" dirty="0" err="1" smtClean="0"/>
              <a:t>Claraval</a:t>
            </a:r>
            <a:endParaRPr lang="pt-BR" dirty="0" smtClean="0"/>
          </a:p>
          <a:p>
            <a:r>
              <a:rPr lang="pt-BR" dirty="0" smtClean="0"/>
              <a:t>Novas Ordens (</a:t>
            </a:r>
            <a:r>
              <a:rPr lang="pt-BR" dirty="0" err="1" smtClean="0"/>
              <a:t>séc</a:t>
            </a:r>
            <a:r>
              <a:rPr lang="pt-BR" dirty="0" smtClean="0"/>
              <a:t> XIII)</a:t>
            </a:r>
          </a:p>
          <a:p>
            <a:pPr lvl="1"/>
            <a:r>
              <a:rPr lang="pt-BR" dirty="0" smtClean="0"/>
              <a:t>Franciscanos</a:t>
            </a:r>
          </a:p>
          <a:p>
            <a:pPr lvl="2"/>
            <a:r>
              <a:rPr lang="pt-BR" dirty="0" smtClean="0"/>
              <a:t>Francisco de Assis (1181 – 1226)</a:t>
            </a:r>
          </a:p>
          <a:p>
            <a:pPr lvl="1"/>
            <a:r>
              <a:rPr lang="pt-BR" dirty="0" smtClean="0"/>
              <a:t>Dominicanos</a:t>
            </a:r>
          </a:p>
          <a:p>
            <a:pPr lvl="2"/>
            <a:r>
              <a:rPr lang="pt-BR" dirty="0" smtClean="0"/>
              <a:t>Domingo de </a:t>
            </a:r>
            <a:r>
              <a:rPr lang="pt-BR" dirty="0" err="1" smtClean="0"/>
              <a:t>Guzman</a:t>
            </a:r>
            <a:r>
              <a:rPr lang="pt-BR" dirty="0" smtClean="0"/>
              <a:t> </a:t>
            </a:r>
            <a:r>
              <a:rPr lang="pt-BR" dirty="0" err="1" smtClean="0"/>
              <a:t>Garces</a:t>
            </a:r>
            <a:r>
              <a:rPr lang="pt-BR" dirty="0" smtClean="0"/>
              <a:t> (1170 – 1221)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ano\Pictures\Drag\485px-Saint_francis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2792853" cy="3449819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Monasticismo Medieval</a:t>
            </a:r>
            <a:endParaRPr lang="pt-BR" dirty="0"/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2071671" y="5786454"/>
            <a:ext cx="1609725" cy="428625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7" name="Picture 3" descr="C:\Users\Juliano\Pictures\Drag\396px-SaintDomin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2954" y="1785926"/>
            <a:ext cx="2992450" cy="453592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937268" y="6150412"/>
            <a:ext cx="2408136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Domingos de </a:t>
            </a:r>
            <a:r>
              <a:rPr lang="pt-BR" sz="1900" dirty="0" err="1" smtClean="0"/>
              <a:t>Guzman</a:t>
            </a:r>
            <a:endParaRPr lang="pt-BR" sz="1900" dirty="0" smtClean="0"/>
          </a:p>
        </p:txBody>
      </p:sp>
      <p:pic>
        <p:nvPicPr>
          <p:cNvPr id="3" name="Picture 2" descr="C:\Users\Juliano\Documents\Igreja\IBVN\CTB Historia\A era dos altos ideais\OK\francis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857364"/>
            <a:ext cx="2983888" cy="3132132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000232" y="4929198"/>
            <a:ext cx="1977312" cy="3847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8" tIns="45714" rIns="91428" bIns="45714" rtlCol="0">
            <a:spAutoFit/>
          </a:bodyPr>
          <a:lstStyle/>
          <a:p>
            <a:r>
              <a:rPr lang="pt-BR" sz="1900" dirty="0" smtClean="0"/>
              <a:t>Francisco de Assis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Cruzadas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Contexto das Cruzadas</a:t>
            </a:r>
          </a:p>
          <a:p>
            <a:pPr lvl="1"/>
            <a:r>
              <a:rPr lang="pt-BR" dirty="0" smtClean="0"/>
              <a:t>Jerusalém tomada em 638 pelos muçulmanos</a:t>
            </a:r>
          </a:p>
          <a:p>
            <a:pPr lvl="1"/>
            <a:r>
              <a:rPr lang="pt-BR" dirty="0" smtClean="0"/>
              <a:t>Urbano II e o </a:t>
            </a:r>
            <a:r>
              <a:rPr lang="pt-BR" i="1" dirty="0" smtClean="0"/>
              <a:t>Deus </a:t>
            </a:r>
            <a:r>
              <a:rPr lang="pt-BR" i="1" dirty="0" err="1" smtClean="0"/>
              <a:t>Vult</a:t>
            </a:r>
            <a:endParaRPr lang="pt-BR" i="1" dirty="0" smtClean="0"/>
          </a:p>
          <a:p>
            <a:pPr lvl="1"/>
            <a:r>
              <a:rPr lang="pt-BR" dirty="0" smtClean="0"/>
              <a:t>Jerusalém reconquistada em 1099</a:t>
            </a:r>
          </a:p>
          <a:p>
            <a:r>
              <a:rPr lang="pt-BR" dirty="0" smtClean="0"/>
              <a:t>Por quê?</a:t>
            </a:r>
          </a:p>
          <a:p>
            <a:pPr lvl="1"/>
            <a:r>
              <a:rPr lang="pt-BR" dirty="0" smtClean="0"/>
              <a:t>Defender a honra de Cristo</a:t>
            </a:r>
          </a:p>
          <a:p>
            <a:pPr lvl="1"/>
            <a:r>
              <a:rPr lang="pt-BR" dirty="0" smtClean="0"/>
              <a:t>Retomar a terra santa por causa das peregrinações</a:t>
            </a:r>
          </a:p>
          <a:p>
            <a:pPr lvl="1"/>
            <a:r>
              <a:rPr lang="pt-BR" dirty="0" smtClean="0"/>
              <a:t>Tentativa de reunificar a igreja</a:t>
            </a:r>
          </a:p>
          <a:p>
            <a:pPr lvl="1"/>
            <a:r>
              <a:rPr lang="pt-BR" dirty="0" smtClean="0"/>
              <a:t>Salvação pessoal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Cruzadas</a:t>
            </a:r>
            <a:endParaRPr lang="pt-BR" dirty="0"/>
          </a:p>
        </p:txBody>
      </p:sp>
      <p:pic>
        <p:nvPicPr>
          <p:cNvPr id="4" name="Picture 5" descr="\\Thor\Users\Juliano\Documents\Igreja\IBVN\CTB Historia\A era dos altos ideais\OK\mapacru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7865507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9843</TotalTime>
  <Words>827</Words>
  <Application>Microsoft Office PowerPoint</Application>
  <PresentationFormat>Apresentação na tela (4:3)</PresentationFormat>
  <Paragraphs>239</Paragraphs>
  <Slides>40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Módulo</vt:lpstr>
      <vt:lpstr>História da Igreja</vt:lpstr>
      <vt:lpstr>Mais 500 Anos – O terceiro período (1000 – 1500)</vt:lpstr>
      <vt:lpstr>Mais 500 Anos – O terceiro período</vt:lpstr>
      <vt:lpstr>Mais 500 Anos</vt:lpstr>
      <vt:lpstr>Mais 500 Anos</vt:lpstr>
      <vt:lpstr>Monasticismo Medieval</vt:lpstr>
      <vt:lpstr>Monasticismo Medieval</vt:lpstr>
      <vt:lpstr>As Cruzadas</vt:lpstr>
      <vt:lpstr>As Cruzadas</vt:lpstr>
      <vt:lpstr>As Cruzadas</vt:lpstr>
      <vt:lpstr>As Cruzadas</vt:lpstr>
      <vt:lpstr>As Cruzadas</vt:lpstr>
      <vt:lpstr>As Cruzadas</vt:lpstr>
      <vt:lpstr>As Cruzadas</vt:lpstr>
      <vt:lpstr>Os Valdenses</vt:lpstr>
      <vt:lpstr>Os Valdenses</vt:lpstr>
      <vt:lpstr>Teologia Escolástica e Tomás de Aquino</vt:lpstr>
      <vt:lpstr>Teologia Escolástica e Tomás de Aquino</vt:lpstr>
      <vt:lpstr>Teologia Escolástica e Tomás de Aquino</vt:lpstr>
      <vt:lpstr>Sistema Sacramental</vt:lpstr>
      <vt:lpstr>Igreja e Estado</vt:lpstr>
      <vt:lpstr>Igreja e Estado</vt:lpstr>
      <vt:lpstr>Igreja e Estado</vt:lpstr>
      <vt:lpstr>Igreja e Estado</vt:lpstr>
      <vt:lpstr>Igreja e Estado</vt:lpstr>
      <vt:lpstr>Misticismo e Devoção Moderna</vt:lpstr>
      <vt:lpstr>Misticismo e Devoção Moderna</vt:lpstr>
      <vt:lpstr>Misticismo e Devoção Moderna</vt:lpstr>
      <vt:lpstr>Misticismo e Devoção Moderna</vt:lpstr>
      <vt:lpstr>Wycliffe, Hus e Savonarola</vt:lpstr>
      <vt:lpstr>Wycliffe, Hus e Savonarola</vt:lpstr>
      <vt:lpstr>Wycliffe, Hus e Savonarola</vt:lpstr>
      <vt:lpstr>Wycliffe, Hus e Savonarola</vt:lpstr>
      <vt:lpstr>Wycliffe, Hus e Savonarola</vt:lpstr>
      <vt:lpstr>Wycliffe, Hus e Savonarola</vt:lpstr>
      <vt:lpstr>Ocaso da Idade Média</vt:lpstr>
      <vt:lpstr>Ocaso da Idade Média</vt:lpstr>
      <vt:lpstr>Ocaso da Idade Média</vt:lpstr>
      <vt:lpstr>Ocaso da Idade Média</vt:lpstr>
      <vt:lpstr>Mais 500 Anos – O terceiro período (1000 – 1500)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da Igreja</dc:title>
  <dc:creator>Juliano Heyse</dc:creator>
  <cp:lastModifiedBy>Juliano Heyse</cp:lastModifiedBy>
  <cp:revision>623</cp:revision>
  <dcterms:created xsi:type="dcterms:W3CDTF">2008-08-09T22:23:00Z</dcterms:created>
  <dcterms:modified xsi:type="dcterms:W3CDTF">2009-09-25T02:21:11Z</dcterms:modified>
</cp:coreProperties>
</file>