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61" r:id="rId3"/>
    <p:sldId id="336" r:id="rId4"/>
    <p:sldId id="283" r:id="rId5"/>
    <p:sldId id="362" r:id="rId6"/>
    <p:sldId id="368" r:id="rId7"/>
    <p:sldId id="369" r:id="rId8"/>
    <p:sldId id="370" r:id="rId9"/>
    <p:sldId id="371" r:id="rId10"/>
    <p:sldId id="372" r:id="rId11"/>
    <p:sldId id="373" r:id="rId12"/>
    <p:sldId id="363" r:id="rId13"/>
    <p:sldId id="364" r:id="rId14"/>
    <p:sldId id="374" r:id="rId15"/>
    <p:sldId id="375" r:id="rId16"/>
    <p:sldId id="365" r:id="rId17"/>
    <p:sldId id="335" r:id="rId18"/>
    <p:sldId id="366" r:id="rId19"/>
    <p:sldId id="367" r:id="rId20"/>
    <p:sldId id="376" r:id="rId21"/>
    <p:sldId id="377" r:id="rId22"/>
  </p:sldIdLst>
  <p:sldSz cx="9144000" cy="6858000" type="screen4x3"/>
  <p:notesSz cx="6858000" cy="9144000"/>
  <p:defaultTextStyle>
    <a:defPPr>
      <a:defRPr lang="pt-BR"/>
    </a:defPPr>
    <a:lvl1pPr marL="0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8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7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6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5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4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3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3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475" autoAdjust="0"/>
    <p:restoredTop sz="88941" autoAdjust="0"/>
  </p:normalViewPr>
  <p:slideViewPr>
    <p:cSldViewPr>
      <p:cViewPr>
        <p:scale>
          <a:sx n="77" d="100"/>
          <a:sy n="77" d="100"/>
        </p:scale>
        <p:origin x="-1974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386A2-FADE-4E23-9BB2-B19EE1E448B8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5D669-BC8C-42AF-8A3D-5B63040971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8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7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6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95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4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3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3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1" cy="1673352"/>
          </a:xfrm>
        </p:spPr>
        <p:txBody>
          <a:bodyPr vert="horz" lIns="91428" tIns="0" rIns="45714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6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1" cy="1499616"/>
          </a:xfrm>
        </p:spPr>
        <p:txBody>
          <a:bodyPr lIns="118856" tIns="0" rIns="45714" bIns="0" anchor="b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1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1" y="274642"/>
            <a:ext cx="1904999" cy="5851526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8" y="6377461"/>
            <a:ext cx="3836404" cy="365126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1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1" y="2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1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9" y="118872"/>
            <a:ext cx="8013191" cy="1636776"/>
          </a:xfrm>
        </p:spPr>
        <p:txBody>
          <a:bodyPr vert="horz" lIns="91428" tIns="0" rIns="91428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6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7" cy="685800"/>
          </a:xfrm>
        </p:spPr>
        <p:txBody>
          <a:bodyPr lIns="146285" tIns="0" rIns="45714" bIns="0" anchor="t"/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7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5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6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28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999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71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28"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9" cy="715355"/>
          </a:xfrm>
        </p:spPr>
        <p:txBody>
          <a:bodyPr lIns="146285" anchor="ctr"/>
          <a:lstStyle>
            <a:lvl1pPr marL="0" indent="0">
              <a:buNone/>
              <a:defRPr sz="2200" b="1" cap="all" baseline="0"/>
            </a:lvl1pPr>
            <a:lvl2pPr marL="457139" indent="0">
              <a:buNone/>
              <a:defRPr sz="1900" b="1"/>
            </a:lvl2pPr>
            <a:lvl3pPr marL="914278" indent="0">
              <a:buNone/>
              <a:defRPr sz="1800" b="1"/>
            </a:lvl3pPr>
            <a:lvl4pPr marL="1371417" indent="0">
              <a:buNone/>
              <a:defRPr sz="1600" b="1"/>
            </a:lvl4pPr>
            <a:lvl5pPr marL="1828556" indent="0">
              <a:buNone/>
              <a:defRPr sz="1600" b="1"/>
            </a:lvl5pPr>
            <a:lvl6pPr marL="2285695" indent="0">
              <a:buNone/>
              <a:defRPr sz="1600" b="1"/>
            </a:lvl6pPr>
            <a:lvl7pPr marL="2742834" indent="0">
              <a:buNone/>
              <a:defRPr sz="1600" b="1"/>
            </a:lvl7pPr>
            <a:lvl8pPr marL="3199973" indent="0">
              <a:buNone/>
              <a:defRPr sz="1600" b="1"/>
            </a:lvl8pPr>
            <a:lvl9pPr marL="3657113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285" anchor="ctr"/>
          <a:lstStyle>
            <a:lvl1pPr marL="0" indent="0">
              <a:buNone/>
              <a:defRPr sz="2200" b="1" cap="all" baseline="0"/>
            </a:lvl1pPr>
            <a:lvl2pPr marL="457139" indent="0">
              <a:buNone/>
              <a:defRPr sz="1900" b="1"/>
            </a:lvl2pPr>
            <a:lvl3pPr marL="914278" indent="0">
              <a:buNone/>
              <a:defRPr sz="1800" b="1"/>
            </a:lvl3pPr>
            <a:lvl4pPr marL="1371417" indent="0">
              <a:buNone/>
              <a:defRPr sz="1600" b="1"/>
            </a:lvl4pPr>
            <a:lvl5pPr marL="1828556" indent="0">
              <a:buNone/>
              <a:defRPr sz="1600" b="1"/>
            </a:lvl5pPr>
            <a:lvl6pPr marL="2285695" indent="0">
              <a:buNone/>
              <a:defRPr sz="1600" b="1"/>
            </a:lvl6pPr>
            <a:lvl7pPr marL="2742834" indent="0">
              <a:buNone/>
              <a:defRPr sz="1600" b="1"/>
            </a:lvl7pPr>
            <a:lvl8pPr marL="3199973" indent="0">
              <a:buNone/>
              <a:defRPr sz="1600" b="1"/>
            </a:lvl8pPr>
            <a:lvl9pPr marL="3657113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7" y="152400"/>
            <a:ext cx="2523744" cy="978408"/>
          </a:xfrm>
        </p:spPr>
        <p:txBody>
          <a:bodyPr vert="horz" lIns="73143" rIns="45714" bIns="0" rtlCol="0" anchor="b">
            <a:normAutofit/>
            <a:sp3d prstMaterial="matte"/>
          </a:bodyPr>
          <a:lstStyle>
            <a:lvl1pPr algn="l">
              <a:defRPr sz="19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6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300"/>
            </a:lvl1pPr>
            <a:lvl2pPr marL="457139" indent="0">
              <a:buNone/>
              <a:defRPr sz="1200"/>
            </a:lvl2pPr>
            <a:lvl3pPr marL="914278" indent="0">
              <a:buNone/>
              <a:defRPr sz="1000"/>
            </a:lvl3pPr>
            <a:lvl4pPr marL="1371417" indent="0">
              <a:buNone/>
              <a:defRPr sz="900"/>
            </a:lvl4pPr>
            <a:lvl5pPr marL="1828556" indent="0">
              <a:buNone/>
              <a:defRPr sz="900"/>
            </a:lvl5pPr>
            <a:lvl6pPr marL="2285695" indent="0">
              <a:buNone/>
              <a:defRPr sz="900"/>
            </a:lvl6pPr>
            <a:lvl7pPr marL="2742834" indent="0">
              <a:buNone/>
              <a:defRPr sz="900"/>
            </a:lvl7pPr>
            <a:lvl8pPr marL="3199973" indent="0">
              <a:buNone/>
              <a:defRPr sz="900"/>
            </a:lvl8pPr>
            <a:lvl9pPr marL="3657113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43" bIns="0" anchor="b">
            <a:sp3d prstMaterial="matte"/>
          </a:bodyPr>
          <a:lstStyle>
            <a:lvl1pPr algn="l">
              <a:defRPr sz="19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8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100"/>
            </a:lvl1pPr>
            <a:lvl2pPr marL="457139" indent="0">
              <a:buNone/>
              <a:defRPr sz="2800"/>
            </a:lvl2pPr>
            <a:lvl3pPr marL="914278" indent="0">
              <a:buNone/>
              <a:defRPr sz="2400"/>
            </a:lvl3pPr>
            <a:lvl4pPr marL="1371417" indent="0">
              <a:buNone/>
              <a:defRPr sz="1900"/>
            </a:lvl4pPr>
            <a:lvl5pPr marL="1828556" indent="0">
              <a:buNone/>
              <a:defRPr sz="1900"/>
            </a:lvl5pPr>
            <a:lvl6pPr marL="2285695" indent="0">
              <a:buNone/>
              <a:defRPr sz="1900"/>
            </a:lvl6pPr>
            <a:lvl7pPr marL="2742834" indent="0">
              <a:buNone/>
              <a:defRPr sz="1900"/>
            </a:lvl7pPr>
            <a:lvl8pPr marL="3199973" indent="0">
              <a:buNone/>
              <a:defRPr sz="1900"/>
            </a:lvl8pPr>
            <a:lvl9pPr marL="3657113" indent="0">
              <a:buNone/>
              <a:defRPr sz="19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300"/>
            </a:lvl1pPr>
            <a:lvl2pPr marL="457139" indent="0">
              <a:buNone/>
              <a:defRPr sz="1200"/>
            </a:lvl2pPr>
            <a:lvl3pPr marL="914278" indent="0">
              <a:buNone/>
              <a:defRPr sz="1000"/>
            </a:lvl3pPr>
            <a:lvl4pPr marL="1371417" indent="0">
              <a:buNone/>
              <a:defRPr sz="900"/>
            </a:lvl4pPr>
            <a:lvl5pPr marL="1828556" indent="0">
              <a:buNone/>
              <a:defRPr sz="900"/>
            </a:lvl5pPr>
            <a:lvl6pPr marL="2285695" indent="0">
              <a:buNone/>
              <a:defRPr sz="900"/>
            </a:lvl6pPr>
            <a:lvl7pPr marL="2742834" indent="0">
              <a:buNone/>
              <a:defRPr sz="900"/>
            </a:lvl7pPr>
            <a:lvl8pPr marL="3199973" indent="0">
              <a:buNone/>
              <a:defRPr sz="900"/>
            </a:lvl8pPr>
            <a:lvl9pPr marL="3657113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9" y="1170432"/>
            <a:ext cx="5193791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9" y="1170432"/>
            <a:ext cx="733863" cy="201168"/>
          </a:xfrm>
        </p:spPr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1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1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1" cy="1251062"/>
          </a:xfrm>
          <a:prstGeom prst="rect">
            <a:avLst/>
          </a:prstGeom>
        </p:spPr>
        <p:txBody>
          <a:bodyPr vert="horz" lIns="91428" tIns="45714" rIns="45714" bIns="45714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2"/>
            <a:ext cx="8229601" cy="4625609"/>
          </a:xfrm>
          <a:prstGeom prst="rect">
            <a:avLst/>
          </a:prstGeom>
        </p:spPr>
        <p:txBody>
          <a:bodyPr vert="horz" lIns="54856" tIns="91428" rIns="91428" bIns="45714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476999"/>
            <a:ext cx="2133600" cy="274320"/>
          </a:xfrm>
          <a:prstGeom prst="rect">
            <a:avLst/>
          </a:prstGeom>
        </p:spPr>
        <p:txBody>
          <a:bodyPr vert="horz" lIns="109714" tIns="45714" rIns="45714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14" tIns="45714" rIns="45714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3" cy="274320"/>
          </a:xfrm>
          <a:prstGeom prst="rect">
            <a:avLst/>
          </a:prstGeom>
        </p:spPr>
        <p:txBody>
          <a:bodyPr vert="horz" lIns="91428" tIns="45714" rIns="91428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2" descr="C:\Users\Juliano\Documents\BomCaminho\img\logop.gif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80428" y="6678757"/>
            <a:ext cx="763572" cy="17924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854" indent="-319998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23" indent="-274284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563" indent="-228569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990" indent="-182855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73" indent="-182855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415" indent="-182855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56" indent="-182855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698" indent="-182855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0838" indent="-182855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História da Igreja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Juliano\Documents\Igreja\IBVN\CTB Historia\A era das trevas\OK\muculmanos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98300" y="1123981"/>
            <a:ext cx="3302922" cy="50911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Alta Idade Média – mais 500 anos</a:t>
            </a:r>
            <a:endParaRPr lang="pt-BR" dirty="0"/>
          </a:p>
        </p:txBody>
      </p:sp>
      <p:pic>
        <p:nvPicPr>
          <p:cNvPr id="5122" name="Picture 2" descr="C:\Users\Juliano\Documents\Igreja\IBVN\CTB Historia\A era das trevas\OK\Tour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08" y="3667130"/>
            <a:ext cx="4474933" cy="3190870"/>
          </a:xfrm>
          <a:prstGeom prst="rect">
            <a:avLst/>
          </a:prstGeom>
          <a:noFill/>
        </p:spPr>
      </p:pic>
      <p:pic>
        <p:nvPicPr>
          <p:cNvPr id="5123" name="Picture 3" descr="C:\Users\Juliano\Documents\Igreja\IBVN\CTB Historia\A era das trevas\OK\maomeemmec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714412" y="1714488"/>
            <a:ext cx="3575256" cy="4872075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285984" y="1571612"/>
            <a:ext cx="1925503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Maomé em Meca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14942" y="1714488"/>
            <a:ext cx="2256234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Pregação do Alcorão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86116" y="3571876"/>
            <a:ext cx="2980215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Batalha de Tours (10/10/732)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Alta Idade Média – mais 500 anos</a:t>
            </a:r>
            <a:endParaRPr lang="pt-BR" dirty="0"/>
          </a:p>
        </p:txBody>
      </p:sp>
      <p:pic>
        <p:nvPicPr>
          <p:cNvPr id="6146" name="Picture 2" descr="C:\Users\Juliano\Pictures\Drag\Age_of_Caliph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67" y="1714488"/>
            <a:ext cx="8697913" cy="44577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643702" y="6072206"/>
            <a:ext cx="2385565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Expansão Muçulmana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Expansão da Igreja Cristã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Missões Medievais</a:t>
            </a:r>
          </a:p>
          <a:p>
            <a:pPr lvl="1"/>
            <a:r>
              <a:rPr lang="pt-BR" dirty="0" err="1" smtClean="0"/>
              <a:t>Ulfilas</a:t>
            </a:r>
            <a:r>
              <a:rPr lang="pt-BR" dirty="0" smtClean="0"/>
              <a:t> e os </a:t>
            </a:r>
            <a:r>
              <a:rPr lang="pt-BR" dirty="0" err="1" smtClean="0"/>
              <a:t>Godos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Conversão dos Francos.</a:t>
            </a:r>
          </a:p>
          <a:p>
            <a:r>
              <a:rPr lang="pt-BR" dirty="0" smtClean="0"/>
              <a:t>Quatro grandes centros missionários</a:t>
            </a:r>
          </a:p>
          <a:p>
            <a:pPr lvl="1"/>
            <a:r>
              <a:rPr lang="pt-BR" dirty="0" smtClean="0"/>
              <a:t>Roma</a:t>
            </a:r>
          </a:p>
          <a:p>
            <a:pPr lvl="2"/>
            <a:r>
              <a:rPr lang="pt-BR" dirty="0" smtClean="0"/>
              <a:t>Agostinho de </a:t>
            </a:r>
            <a:r>
              <a:rPr lang="pt-BR" dirty="0" err="1" smtClean="0"/>
              <a:t>Cantuária</a:t>
            </a:r>
            <a:r>
              <a:rPr lang="pt-BR" dirty="0" smtClean="0"/>
              <a:t> e os </a:t>
            </a:r>
            <a:r>
              <a:rPr lang="pt-BR" dirty="0" err="1" smtClean="0"/>
              <a:t>Anglo-saxões</a:t>
            </a:r>
            <a:endParaRPr lang="pt-BR" dirty="0" smtClean="0"/>
          </a:p>
          <a:p>
            <a:pPr lvl="2"/>
            <a:r>
              <a:rPr lang="pt-BR" dirty="0" err="1" smtClean="0"/>
              <a:t>Ansgar</a:t>
            </a:r>
            <a:r>
              <a:rPr lang="pt-BR" dirty="0" smtClean="0"/>
              <a:t> e a Escandinávia</a:t>
            </a:r>
          </a:p>
          <a:p>
            <a:pPr lvl="1"/>
            <a:r>
              <a:rPr lang="pt-BR" dirty="0" smtClean="0"/>
              <a:t>Irlanda</a:t>
            </a:r>
          </a:p>
          <a:p>
            <a:pPr lvl="2"/>
            <a:r>
              <a:rPr lang="pt-BR" dirty="0" smtClean="0"/>
              <a:t>Patrício</a:t>
            </a:r>
          </a:p>
          <a:p>
            <a:pPr lvl="2"/>
            <a:r>
              <a:rPr lang="pt-BR" dirty="0" err="1" smtClean="0"/>
              <a:t>Columba</a:t>
            </a:r>
            <a:r>
              <a:rPr lang="pt-BR" dirty="0" smtClean="0"/>
              <a:t> e os escoceses</a:t>
            </a:r>
          </a:p>
          <a:p>
            <a:pPr lvl="2"/>
            <a:r>
              <a:rPr lang="pt-BR" dirty="0" err="1" smtClean="0"/>
              <a:t>Columbanus</a:t>
            </a:r>
            <a:r>
              <a:rPr lang="pt-BR" dirty="0" smtClean="0"/>
              <a:t> e o continente</a:t>
            </a:r>
          </a:p>
        </p:txBody>
      </p:sp>
      <p:pic>
        <p:nvPicPr>
          <p:cNvPr id="1026" name="Picture 2" descr="C:\Users\Juliano\Pictures\Drag\reinounido-map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643446"/>
            <a:ext cx="2856558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Expansão da Igreja Cristã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Quatro grandes centros missionários</a:t>
            </a:r>
          </a:p>
          <a:p>
            <a:pPr lvl="1"/>
            <a:r>
              <a:rPr lang="pt-BR" dirty="0" smtClean="0"/>
              <a:t> Pérsia</a:t>
            </a:r>
          </a:p>
          <a:p>
            <a:pPr lvl="2"/>
            <a:r>
              <a:rPr lang="pt-BR" dirty="0" err="1" smtClean="0"/>
              <a:t>Alopen</a:t>
            </a:r>
            <a:r>
              <a:rPr lang="pt-BR" dirty="0" smtClean="0"/>
              <a:t> na China(</a:t>
            </a:r>
            <a:r>
              <a:rPr lang="pt-BR" dirty="0" err="1" smtClean="0"/>
              <a:t>séc</a:t>
            </a:r>
            <a:r>
              <a:rPr lang="pt-BR" dirty="0" smtClean="0"/>
              <a:t>  VII)</a:t>
            </a:r>
          </a:p>
          <a:p>
            <a:pPr lvl="1"/>
            <a:r>
              <a:rPr lang="pt-BR" dirty="0" smtClean="0"/>
              <a:t>Constantinopla</a:t>
            </a:r>
          </a:p>
          <a:p>
            <a:pPr lvl="2"/>
            <a:r>
              <a:rPr lang="pt-BR" dirty="0" smtClean="0"/>
              <a:t>Cirilo e </a:t>
            </a:r>
            <a:r>
              <a:rPr lang="pt-BR" dirty="0" err="1" smtClean="0"/>
              <a:t>Metódio</a:t>
            </a:r>
            <a:r>
              <a:rPr lang="pt-BR" dirty="0" smtClean="0"/>
              <a:t> na </a:t>
            </a:r>
            <a:r>
              <a:rPr lang="pt-BR" dirty="0" err="1" smtClean="0"/>
              <a:t>Morávia</a:t>
            </a:r>
            <a:r>
              <a:rPr lang="pt-BR" dirty="0" smtClean="0"/>
              <a:t> (</a:t>
            </a:r>
            <a:r>
              <a:rPr lang="pt-BR" dirty="0" err="1" smtClean="0"/>
              <a:t>séc</a:t>
            </a:r>
            <a:r>
              <a:rPr lang="pt-BR" dirty="0" smtClean="0"/>
              <a:t> IX)</a:t>
            </a:r>
          </a:p>
          <a:p>
            <a:pPr lvl="2"/>
            <a:r>
              <a:rPr lang="pt-BR" dirty="0" smtClean="0"/>
              <a:t>Rússia e Ucrânia (</a:t>
            </a:r>
            <a:r>
              <a:rPr lang="pt-BR" dirty="0" err="1" smtClean="0"/>
              <a:t>séc</a:t>
            </a:r>
            <a:r>
              <a:rPr lang="pt-BR" dirty="0" smtClean="0"/>
              <a:t> X)</a:t>
            </a:r>
          </a:p>
          <a:p>
            <a:r>
              <a:rPr lang="pt-BR" dirty="0" smtClean="0"/>
              <a:t>Avaliação da Expansão na Idade Média</a:t>
            </a:r>
          </a:p>
          <a:p>
            <a:pPr lvl="1"/>
            <a:r>
              <a:rPr lang="pt-BR" dirty="0" smtClean="0"/>
              <a:t>Cristianismo incipiente</a:t>
            </a:r>
          </a:p>
          <a:p>
            <a:pPr lvl="1"/>
            <a:r>
              <a:rPr lang="pt-BR" dirty="0" smtClean="0"/>
              <a:t>Missões </a:t>
            </a:r>
            <a:r>
              <a:rPr lang="pt-BR" dirty="0" err="1" smtClean="0"/>
              <a:t>Transculturais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Expansão da Igreja Cristã </a:t>
            </a:r>
            <a:endParaRPr lang="pt-BR" dirty="0"/>
          </a:p>
        </p:txBody>
      </p:sp>
      <p:pic>
        <p:nvPicPr>
          <p:cNvPr id="7170" name="Picture 2" descr="C:\Users\Juliano\Documents\Igreja\IBVN\CTB Historia\A era das trevas\OK\batismodeclovi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329887"/>
            <a:ext cx="3401708" cy="43338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214446" y="6473291"/>
            <a:ext cx="1952883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Batismo de Clóvis</a:t>
            </a:r>
          </a:p>
        </p:txBody>
      </p:sp>
      <p:pic>
        <p:nvPicPr>
          <p:cNvPr id="7171" name="Picture 3" descr="C:\Users\Juliano\Pictures\Drag\Ansga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26" y="4818980"/>
            <a:ext cx="2643174" cy="2039020"/>
          </a:xfrm>
          <a:prstGeom prst="rect">
            <a:avLst/>
          </a:prstGeom>
          <a:noFill/>
        </p:spPr>
      </p:pic>
      <p:pic>
        <p:nvPicPr>
          <p:cNvPr id="7172" name="Picture 4" descr="C:\Users\Juliano\Documents\Igreja\IBVN\CTB Historia\A era das trevas\OK\agostinhocantuari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0430" y="1285860"/>
            <a:ext cx="3739561" cy="407196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571868" y="5143512"/>
            <a:ext cx="2712706" cy="67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Agostinho de </a:t>
            </a:r>
            <a:r>
              <a:rPr lang="pt-BR" sz="1900" dirty="0" err="1" smtClean="0"/>
              <a:t>Cantuária</a:t>
            </a:r>
            <a:r>
              <a:rPr lang="pt-BR" sz="1900" dirty="0" smtClean="0"/>
              <a:t> e</a:t>
            </a:r>
            <a:br>
              <a:rPr lang="pt-BR" sz="1900" dirty="0" smtClean="0"/>
            </a:br>
            <a:r>
              <a:rPr lang="pt-BR" sz="1900" dirty="0" smtClean="0"/>
              <a:t>o rei </a:t>
            </a:r>
            <a:r>
              <a:rPr lang="pt-BR" sz="1900" dirty="0" err="1" smtClean="0"/>
              <a:t>Etelberto</a:t>
            </a:r>
            <a:endParaRPr lang="pt-BR" sz="19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8247625" y="4572008"/>
            <a:ext cx="896375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err="1" smtClean="0"/>
              <a:t>Ansgar</a:t>
            </a:r>
            <a:endParaRPr lang="pt-BR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1" cy="1252728"/>
          </a:xfrm>
        </p:spPr>
        <p:txBody>
          <a:bodyPr/>
          <a:lstStyle/>
          <a:p>
            <a:r>
              <a:rPr lang="pt-BR" dirty="0" smtClean="0"/>
              <a:t>A Expansão da Igreja Cristã </a:t>
            </a:r>
            <a:endParaRPr lang="pt-BR" dirty="0"/>
          </a:p>
        </p:txBody>
      </p:sp>
      <p:pic>
        <p:nvPicPr>
          <p:cNvPr id="4" name="Imagem 3" descr="PPTD44B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500174"/>
            <a:ext cx="1522793" cy="1714512"/>
          </a:xfrm>
          <a:prstGeom prst="rect">
            <a:avLst/>
          </a:prstGeom>
        </p:spPr>
      </p:pic>
      <p:pic>
        <p:nvPicPr>
          <p:cNvPr id="8195" name="Picture 3" descr="C:\Users\Juliano\Documents\Igreja\IBVN\CTB Historia\A era das trevas\OK\patrici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1330126"/>
            <a:ext cx="2821045" cy="335756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3071810"/>
            <a:ext cx="2667694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O “deus com  três faces”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43042" y="4000504"/>
            <a:ext cx="1994433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Patrício na Irlanda</a:t>
            </a:r>
          </a:p>
        </p:txBody>
      </p:sp>
      <p:pic>
        <p:nvPicPr>
          <p:cNvPr id="8196" name="Picture 4" descr="C:\Users\Juliano\Pictures\Drag\Columba_at_Bridei%27s_fo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000108"/>
            <a:ext cx="2349304" cy="3500462"/>
          </a:xfrm>
          <a:prstGeom prst="rect">
            <a:avLst/>
          </a:prstGeom>
          <a:noFill/>
        </p:spPr>
      </p:pic>
      <p:pic>
        <p:nvPicPr>
          <p:cNvPr id="8197" name="Picture 5" descr="C:\Users\Juliano\Pictures\Drag\412px-Muiredach_s_Cros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15140" y="4649788"/>
            <a:ext cx="1519238" cy="2208212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6215074" y="4214818"/>
            <a:ext cx="2618000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err="1" smtClean="0"/>
              <a:t>Columba</a:t>
            </a:r>
            <a:r>
              <a:rPr lang="pt-BR" sz="1900" dirty="0" smtClean="0"/>
              <a:t> entre os </a:t>
            </a:r>
            <a:r>
              <a:rPr lang="pt-BR" sz="1900" dirty="0" err="1" smtClean="0"/>
              <a:t>Pictos</a:t>
            </a:r>
            <a:endParaRPr lang="pt-BR" sz="1900" dirty="0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5143504" y="6473291"/>
            <a:ext cx="2142037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Cruz de </a:t>
            </a:r>
            <a:r>
              <a:rPr lang="pt-BR" sz="1900" dirty="0" err="1" smtClean="0"/>
              <a:t>Iona</a:t>
            </a:r>
            <a:r>
              <a:rPr lang="pt-BR" sz="1900" dirty="0" smtClean="0"/>
              <a:t> (Celta)</a:t>
            </a:r>
          </a:p>
        </p:txBody>
      </p:sp>
      <p:pic>
        <p:nvPicPr>
          <p:cNvPr id="8198" name="Picture 6" descr="C:\Users\Juliano\Documents\Igreja\IBVN\CTB Historia\A era das trevas\OK\bonifacio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833270"/>
            <a:ext cx="4357686" cy="202473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4000496" y="5214950"/>
            <a:ext cx="2409738" cy="67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Bonifácio e o Carvalho</a:t>
            </a:r>
            <a:br>
              <a:rPr lang="pt-BR" sz="1900" dirty="0" smtClean="0"/>
            </a:br>
            <a:r>
              <a:rPr lang="pt-BR" sz="1900" dirty="0" smtClean="0"/>
              <a:t>de Thor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Conhecimento e Teologia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Não há grandes nomes</a:t>
            </a:r>
          </a:p>
          <a:p>
            <a:pPr lvl="1"/>
            <a:r>
              <a:rPr lang="pt-BR" dirty="0" smtClean="0"/>
              <a:t>Isidoro de Sevilha</a:t>
            </a:r>
          </a:p>
          <a:p>
            <a:pPr lvl="1"/>
            <a:r>
              <a:rPr lang="pt-BR" dirty="0" smtClean="0"/>
              <a:t>Dionísio, o </a:t>
            </a:r>
            <a:r>
              <a:rPr lang="pt-BR" dirty="0" err="1" smtClean="0"/>
              <a:t>pseudo-areopagita</a:t>
            </a:r>
            <a:endParaRPr lang="pt-BR" dirty="0" smtClean="0"/>
          </a:p>
          <a:p>
            <a:r>
              <a:rPr lang="pt-BR" dirty="0" smtClean="0"/>
              <a:t>Importantes centros de conhecimento</a:t>
            </a:r>
          </a:p>
          <a:p>
            <a:pPr lvl="1"/>
            <a:r>
              <a:rPr lang="pt-BR" dirty="0" smtClean="0"/>
              <a:t>Irlanda</a:t>
            </a:r>
          </a:p>
          <a:p>
            <a:pPr lvl="1"/>
            <a:r>
              <a:rPr lang="pt-BR" dirty="0" err="1" smtClean="0"/>
              <a:t>Aachen</a:t>
            </a:r>
            <a:r>
              <a:rPr lang="pt-BR" dirty="0" smtClean="0"/>
              <a:t> (Carlos Magno)</a:t>
            </a:r>
          </a:p>
          <a:p>
            <a:r>
              <a:rPr lang="pt-BR" dirty="0" smtClean="0"/>
              <a:t>Debates Teológicos</a:t>
            </a:r>
          </a:p>
          <a:p>
            <a:pPr lvl="1"/>
            <a:r>
              <a:rPr lang="pt-BR" dirty="0" smtClean="0"/>
              <a:t>Ceia do Senhor</a:t>
            </a:r>
          </a:p>
          <a:p>
            <a:pPr lvl="1"/>
            <a:r>
              <a:rPr lang="pt-BR" dirty="0" smtClean="0"/>
              <a:t>Predestinação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C:\Users\Juliano\Documents\Igreja\IBVN\CTB Historia\A era das trevas\OK\mong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3643314"/>
            <a:ext cx="2224981" cy="242920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1" cy="1252728"/>
          </a:xfrm>
        </p:spPr>
        <p:txBody>
          <a:bodyPr/>
          <a:lstStyle/>
          <a:p>
            <a:r>
              <a:rPr lang="pt-BR" dirty="0" smtClean="0"/>
              <a:t>Conhecimento e Teologia</a:t>
            </a:r>
            <a:endParaRPr lang="pt-BR" dirty="0"/>
          </a:p>
        </p:txBody>
      </p:sp>
      <p:pic>
        <p:nvPicPr>
          <p:cNvPr id="9222" name="Picture 6" descr="C:\Users\Juliano\Documents\Igreja\IBVN\CTB Historia\A era das trevas\OK\monges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4" y="1285860"/>
            <a:ext cx="2562908" cy="2336017"/>
          </a:xfrm>
          <a:prstGeom prst="rect">
            <a:avLst/>
          </a:prstGeom>
          <a:noFill/>
        </p:spPr>
      </p:pic>
      <p:pic>
        <p:nvPicPr>
          <p:cNvPr id="9223" name="Picture 7" descr="C:\Users\Juliano\Documents\Igreja\IBVN\CTB Historia\A era das trevas\OK\monges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2786058"/>
            <a:ext cx="3641282" cy="3695698"/>
          </a:xfrm>
          <a:prstGeom prst="rect">
            <a:avLst/>
          </a:prstGeom>
          <a:noFill/>
        </p:spPr>
      </p:pic>
      <p:pic>
        <p:nvPicPr>
          <p:cNvPr id="9224" name="Picture 8" descr="C:\Users\Juliano\Documents\Igreja\IBVN\CTB Historia\A era das trevas\OK\monges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00728" y="2214554"/>
            <a:ext cx="3143272" cy="4378957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071802" y="6473291"/>
            <a:ext cx="3760877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Conhecimento e Teologia = Monges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Ortodoxia Oriental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Igreja dos Sete Concílios</a:t>
            </a:r>
          </a:p>
          <a:p>
            <a:pPr lvl="1"/>
            <a:r>
              <a:rPr lang="pt-BR" dirty="0" smtClean="0"/>
              <a:t>Nicéia (325) e Constantinopla (381) – Trindade.</a:t>
            </a:r>
          </a:p>
          <a:p>
            <a:pPr lvl="1"/>
            <a:r>
              <a:rPr lang="pt-BR" dirty="0" err="1" smtClean="0"/>
              <a:t>Éfeso</a:t>
            </a:r>
            <a:r>
              <a:rPr lang="pt-BR" dirty="0" smtClean="0"/>
              <a:t> (431), Calcedônia (451), Constantinopla II (553) e Constantinopla III (681) – doutrina de Cristo. </a:t>
            </a:r>
          </a:p>
          <a:p>
            <a:pPr lvl="1"/>
            <a:r>
              <a:rPr lang="pt-BR" dirty="0" smtClean="0"/>
              <a:t>Nicéia II (787) – os ícones.</a:t>
            </a:r>
          </a:p>
          <a:p>
            <a:r>
              <a:rPr lang="pt-BR" dirty="0" smtClean="0"/>
              <a:t>Teólogos</a:t>
            </a:r>
          </a:p>
          <a:p>
            <a:pPr lvl="1"/>
            <a:r>
              <a:rPr lang="pt-BR" dirty="0" smtClean="0"/>
              <a:t>Compartilha os pais até Agostinho.</a:t>
            </a:r>
          </a:p>
          <a:p>
            <a:pPr lvl="1"/>
            <a:r>
              <a:rPr lang="pt-BR" dirty="0" smtClean="0"/>
              <a:t>João Damasceno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Ortodoxia Oriental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Ênfases</a:t>
            </a:r>
          </a:p>
          <a:p>
            <a:pPr lvl="1"/>
            <a:r>
              <a:rPr lang="pt-BR" dirty="0" smtClean="0"/>
              <a:t>Ocidente: Pecado, Graça, Justificação e Salvação.</a:t>
            </a:r>
          </a:p>
          <a:p>
            <a:pPr lvl="1"/>
            <a:r>
              <a:rPr lang="pt-BR" dirty="0" smtClean="0"/>
              <a:t>Oriente: </a:t>
            </a:r>
            <a:r>
              <a:rPr lang="pt-BR" dirty="0" err="1" smtClean="0"/>
              <a:t>Apofaticismo</a:t>
            </a:r>
            <a:r>
              <a:rPr lang="pt-BR" dirty="0" smtClean="0"/>
              <a:t>, Tradição, </a:t>
            </a:r>
            <a:r>
              <a:rPr lang="pt-BR" i="1" dirty="0" err="1" smtClean="0"/>
              <a:t>Theosis</a:t>
            </a:r>
            <a:r>
              <a:rPr lang="pt-BR" dirty="0" smtClean="0"/>
              <a:t> e Ícones.</a:t>
            </a:r>
          </a:p>
          <a:p>
            <a:r>
              <a:rPr lang="pt-BR" dirty="0" smtClean="0"/>
              <a:t>Os Ícones</a:t>
            </a:r>
          </a:p>
          <a:p>
            <a:r>
              <a:rPr lang="pt-BR" dirty="0" smtClean="0"/>
              <a:t>O Grande Cisma</a:t>
            </a:r>
          </a:p>
          <a:p>
            <a:pPr lvl="1"/>
            <a:r>
              <a:rPr lang="pt-BR" dirty="0" smtClean="0"/>
              <a:t>O conflito da primazia</a:t>
            </a:r>
          </a:p>
          <a:p>
            <a:pPr lvl="1"/>
            <a:r>
              <a:rPr lang="pt-BR" i="1" dirty="0" err="1" smtClean="0"/>
              <a:t>Filioque</a:t>
            </a:r>
            <a:endParaRPr lang="pt-BR" i="1" dirty="0" smtClean="0"/>
          </a:p>
          <a:p>
            <a:pPr lvl="1"/>
            <a:r>
              <a:rPr lang="pt-BR" dirty="0" smtClean="0"/>
              <a:t>Excomunhão recíproca - 1054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3170098"/>
            <a:ext cx="8077201" cy="1673352"/>
          </a:xfrm>
        </p:spPr>
        <p:txBody>
          <a:bodyPr>
            <a:normAutofit/>
          </a:bodyPr>
          <a:lstStyle/>
          <a:p>
            <a:r>
              <a:rPr lang="pt-BR" dirty="0" smtClean="0"/>
              <a:t>A Alta Idade Média (476-1000)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85800" y="1643051"/>
            <a:ext cx="8077201" cy="1499616"/>
          </a:xfrm>
        </p:spPr>
        <p:txBody>
          <a:bodyPr/>
          <a:lstStyle/>
          <a:p>
            <a:r>
              <a:rPr lang="pt-BR" dirty="0" smtClean="0"/>
              <a:t>Segunda Parte –  A Alta Idade Média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Ortodoxia Oriental</a:t>
            </a:r>
            <a:endParaRPr lang="pt-BR" dirty="0"/>
          </a:p>
        </p:txBody>
      </p:sp>
      <p:pic>
        <p:nvPicPr>
          <p:cNvPr id="10242" name="Picture 2" descr="C:\Users\Juliano\Pictures\Drag\John_Damascus_%28arabic_icon%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2857520" cy="4506089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714612" y="6000768"/>
            <a:ext cx="1890237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João Damasceno</a:t>
            </a:r>
          </a:p>
        </p:txBody>
      </p:sp>
      <p:pic>
        <p:nvPicPr>
          <p:cNvPr id="10243" name="Picture 3" descr="C:\Users\Juliano\Pictures\Drag\Spas_vsederzhitel_sin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643050"/>
            <a:ext cx="2164532" cy="418306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929190" y="5572140"/>
            <a:ext cx="3137822" cy="67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O mais antigo ícone do Cristo</a:t>
            </a:r>
            <a:br>
              <a:rPr lang="pt-BR" sz="1900" dirty="0" smtClean="0"/>
            </a:br>
            <a:r>
              <a:rPr lang="pt-BR" sz="1900" dirty="0" err="1" smtClean="0"/>
              <a:t>Pantocrator</a:t>
            </a:r>
            <a:endParaRPr lang="pt-BR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3170098"/>
            <a:ext cx="8077201" cy="1673352"/>
          </a:xfrm>
        </p:spPr>
        <p:txBody>
          <a:bodyPr>
            <a:normAutofit/>
          </a:bodyPr>
          <a:lstStyle/>
          <a:p>
            <a:r>
              <a:rPr lang="pt-BR" dirty="0" smtClean="0"/>
              <a:t>A Alta Idade Média (476-1000)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85800" y="1643051"/>
            <a:ext cx="8077201" cy="1499616"/>
          </a:xfrm>
        </p:spPr>
        <p:txBody>
          <a:bodyPr/>
          <a:lstStyle/>
          <a:p>
            <a:r>
              <a:rPr lang="pt-BR" dirty="0" smtClean="0"/>
              <a:t>Segunda Parte –  A Alta Idade Média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Alta Idade Média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Alta Idade Média – mais 500 anos</a:t>
            </a:r>
          </a:p>
          <a:p>
            <a:r>
              <a:rPr lang="pt-BR" dirty="0" smtClean="0"/>
              <a:t>A Expansão da Igreja Cristã</a:t>
            </a:r>
          </a:p>
          <a:p>
            <a:r>
              <a:rPr lang="pt-BR" dirty="0" smtClean="0"/>
              <a:t>Conhecimento e Teologia</a:t>
            </a:r>
          </a:p>
          <a:p>
            <a:r>
              <a:rPr lang="pt-BR" dirty="0" smtClean="0"/>
              <a:t>Ortodoxia Oriental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Alta Idade Média – mais 500 anos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Declínio e queda de Roma</a:t>
            </a:r>
          </a:p>
          <a:p>
            <a:pPr lvl="1"/>
            <a:r>
              <a:rPr lang="pt-BR" dirty="0" smtClean="0"/>
              <a:t>Feudalismo</a:t>
            </a:r>
          </a:p>
          <a:p>
            <a:r>
              <a:rPr lang="pt-BR" dirty="0" smtClean="0"/>
              <a:t>O Cristianismo na nova Europa</a:t>
            </a:r>
          </a:p>
          <a:p>
            <a:pPr lvl="1"/>
            <a:r>
              <a:rPr lang="pt-BR" dirty="0" smtClean="0"/>
              <a:t>Grandes Papas do </a:t>
            </a:r>
            <a:r>
              <a:rPr lang="pt-BR" dirty="0" err="1" smtClean="0"/>
              <a:t>Romanismo</a:t>
            </a:r>
            <a:endParaRPr lang="pt-BR" dirty="0" smtClean="0"/>
          </a:p>
          <a:p>
            <a:pPr lvl="2"/>
            <a:r>
              <a:rPr lang="pt-BR" dirty="0" smtClean="0"/>
              <a:t>Leão, o Grande – </a:t>
            </a:r>
            <a:r>
              <a:rPr lang="pt-BR" dirty="0" err="1" smtClean="0"/>
              <a:t>séc</a:t>
            </a:r>
            <a:r>
              <a:rPr lang="pt-BR" dirty="0" smtClean="0"/>
              <a:t> V</a:t>
            </a:r>
          </a:p>
          <a:p>
            <a:pPr lvl="2"/>
            <a:r>
              <a:rPr lang="pt-BR" dirty="0" smtClean="0"/>
              <a:t>Gregório, o Grande – </a:t>
            </a:r>
            <a:r>
              <a:rPr lang="pt-BR" dirty="0" err="1" smtClean="0"/>
              <a:t>séc</a:t>
            </a:r>
            <a:r>
              <a:rPr lang="pt-BR" dirty="0" smtClean="0"/>
              <a:t> VI</a:t>
            </a:r>
          </a:p>
          <a:p>
            <a:pPr lvl="1"/>
            <a:r>
              <a:rPr lang="pt-BR" dirty="0" smtClean="0"/>
              <a:t>A Igreja Oriental</a:t>
            </a:r>
          </a:p>
          <a:p>
            <a:pPr lvl="1"/>
            <a:r>
              <a:rPr lang="pt-BR" dirty="0" smtClean="0"/>
              <a:t>Carlos Magno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Alta Idade Média – mais 500 anos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 Ameaça vinda do Sul – o Islã</a:t>
            </a:r>
          </a:p>
          <a:p>
            <a:r>
              <a:rPr lang="pt-BR" dirty="0" smtClean="0"/>
              <a:t>A Igreja na Ásia</a:t>
            </a:r>
          </a:p>
          <a:p>
            <a:pPr lvl="1"/>
            <a:r>
              <a:rPr lang="pt-BR" dirty="0" smtClean="0"/>
              <a:t>Pérsia</a:t>
            </a:r>
          </a:p>
          <a:p>
            <a:pPr lvl="1"/>
            <a:r>
              <a:rPr lang="pt-BR" dirty="0" smtClean="0"/>
              <a:t>China</a:t>
            </a:r>
          </a:p>
          <a:p>
            <a:pPr lvl="1"/>
            <a:r>
              <a:rPr lang="pt-BR" dirty="0" smtClean="0"/>
              <a:t>Índia</a:t>
            </a:r>
          </a:p>
          <a:p>
            <a:r>
              <a:rPr lang="pt-BR" dirty="0" smtClean="0"/>
              <a:t>A Igreja na África</a:t>
            </a:r>
          </a:p>
          <a:p>
            <a:pPr lvl="1"/>
            <a:r>
              <a:rPr lang="pt-BR" dirty="0" smtClean="0"/>
              <a:t>Norte</a:t>
            </a:r>
          </a:p>
          <a:p>
            <a:pPr lvl="1"/>
            <a:r>
              <a:rPr lang="pt-BR" dirty="0" smtClean="0"/>
              <a:t>Egito</a:t>
            </a:r>
          </a:p>
          <a:p>
            <a:pPr lvl="1"/>
            <a:r>
              <a:rPr lang="pt-BR" dirty="0" smtClean="0"/>
              <a:t>Núbia (Sudão)</a:t>
            </a:r>
          </a:p>
          <a:p>
            <a:pPr lvl="1"/>
            <a:r>
              <a:rPr lang="pt-BR" dirty="0" err="1" smtClean="0"/>
              <a:t>Axum</a:t>
            </a:r>
            <a:r>
              <a:rPr lang="pt-BR" dirty="0" smtClean="0"/>
              <a:t> (Etiópia)</a:t>
            </a:r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Alta Idade Média – mais 500 anos</a:t>
            </a:r>
            <a:endParaRPr lang="pt-BR" dirty="0"/>
          </a:p>
        </p:txBody>
      </p:sp>
      <p:pic>
        <p:nvPicPr>
          <p:cNvPr id="1026" name="Picture 2" descr="C:\Users\Juliano\Documents\Igreja\IBVN\CTB Historia\A era das trevas\OK\Gregorio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1928802"/>
            <a:ext cx="2503194" cy="431547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000892" y="6072206"/>
            <a:ext cx="1731668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Papa Gregório I</a:t>
            </a:r>
          </a:p>
        </p:txBody>
      </p:sp>
      <p:pic>
        <p:nvPicPr>
          <p:cNvPr id="1027" name="Picture 3" descr="C:\Users\Juliano\Pictures\Drag\585px-Cleric-Knight-Work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1643050"/>
            <a:ext cx="3778239" cy="386793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42844" y="5286388"/>
            <a:ext cx="3347944" cy="67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Feudalismo: Clérigos, Soldados </a:t>
            </a:r>
            <a:br>
              <a:rPr lang="pt-BR" sz="1900" dirty="0" smtClean="0"/>
            </a:br>
            <a:r>
              <a:rPr lang="pt-BR" sz="1900" dirty="0" smtClean="0"/>
              <a:t>e Camponeses</a:t>
            </a:r>
          </a:p>
        </p:txBody>
      </p:sp>
      <p:pic>
        <p:nvPicPr>
          <p:cNvPr id="8" name="Picture 2" descr="C:\Users\Juliano\AppData\Local\Temp\27-09-2008 23-51-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857364"/>
            <a:ext cx="2925531" cy="4000528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5072066" y="5643578"/>
            <a:ext cx="788974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Leão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Alta Idade Média – mais 500 anos</a:t>
            </a:r>
            <a:endParaRPr lang="pt-BR" dirty="0"/>
          </a:p>
        </p:txBody>
      </p:sp>
      <p:pic>
        <p:nvPicPr>
          <p:cNvPr id="2050" name="Picture 2" descr="C:\Users\Juliano\Pictures\Drag\Justinian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3516560"/>
            <a:ext cx="2386072" cy="3341440"/>
          </a:xfrm>
          <a:prstGeom prst="rect">
            <a:avLst/>
          </a:prstGeom>
          <a:noFill/>
        </p:spPr>
      </p:pic>
      <p:pic>
        <p:nvPicPr>
          <p:cNvPr id="2051" name="Picture 3" descr="C:\Users\Juliano\Pictures\Drag\hagiasophia_f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285860"/>
            <a:ext cx="5210175" cy="4371975"/>
          </a:xfrm>
          <a:prstGeom prst="rect">
            <a:avLst/>
          </a:prstGeom>
          <a:noFill/>
        </p:spPr>
      </p:pic>
      <p:pic>
        <p:nvPicPr>
          <p:cNvPr id="2052" name="Picture 4" descr="C:\Users\Juliano\Pictures\Drag\hagia_sophia_interio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74019" y="4071942"/>
            <a:ext cx="3869981" cy="278605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643174" y="6072206"/>
            <a:ext cx="2470589" cy="67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Imperador Justiniano e</a:t>
            </a:r>
            <a:br>
              <a:rPr lang="pt-BR" sz="1900" dirty="0" smtClean="0"/>
            </a:br>
            <a:r>
              <a:rPr lang="pt-BR" sz="1900" dirty="0" err="1" smtClean="0"/>
              <a:t>Hagia</a:t>
            </a:r>
            <a:r>
              <a:rPr lang="pt-BR" sz="1900" dirty="0" smtClean="0"/>
              <a:t> Sofia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Alta Idade Média – mais 500 anos</a:t>
            </a:r>
            <a:endParaRPr lang="pt-BR" dirty="0"/>
          </a:p>
        </p:txBody>
      </p:sp>
      <p:pic>
        <p:nvPicPr>
          <p:cNvPr id="3074" name="Picture 2" descr="C:\Users\Juliano\Documents\Igreja\IBVN\CTB Historia\A era das trevas\OK\carlosmagnoevidequind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81306" y="1357298"/>
            <a:ext cx="4162694" cy="5500702"/>
          </a:xfrm>
          <a:prstGeom prst="rect">
            <a:avLst/>
          </a:prstGeom>
          <a:noFill/>
        </p:spPr>
      </p:pic>
      <p:pic>
        <p:nvPicPr>
          <p:cNvPr id="3076" name="Picture 4" descr="C:\Users\Juliano\Documents\Igreja\IBVN\CTB Historia\A era das trevas\OK\carlosmag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57288" y="1285860"/>
            <a:ext cx="5856214" cy="471690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57158" y="5786454"/>
            <a:ext cx="2866594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Coroação de Carlos Magno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86248" y="6473291"/>
            <a:ext cx="3925409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Carlos Magno e </a:t>
            </a:r>
            <a:r>
              <a:rPr lang="pt-BR" sz="1900" dirty="0" err="1" smtClean="0"/>
              <a:t>Videquindo</a:t>
            </a:r>
            <a:r>
              <a:rPr lang="pt-BR" sz="1900" dirty="0" smtClean="0"/>
              <a:t> (saxões)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ano\Documents\Igreja\IBVN\CTB Historia\20081012\Império Carolíng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6442726" cy="5429264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Alta Idade Média – mais 500 anos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2285992"/>
            <a:ext cx="2100359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Império </a:t>
            </a:r>
            <a:r>
              <a:rPr lang="pt-BR" sz="1900" dirty="0" err="1" smtClean="0"/>
              <a:t>Carolíngeo</a:t>
            </a:r>
            <a:endParaRPr lang="pt-BR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9849</TotalTime>
  <Words>513</Words>
  <Application>Microsoft Office PowerPoint</Application>
  <PresentationFormat>Apresentação na tela (4:3)</PresentationFormat>
  <Paragraphs>132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Módulo</vt:lpstr>
      <vt:lpstr>História da Igreja</vt:lpstr>
      <vt:lpstr>A Alta Idade Média (476-1000)</vt:lpstr>
      <vt:lpstr>A Alta Idade Média</vt:lpstr>
      <vt:lpstr>A Alta Idade Média – mais 500 anos</vt:lpstr>
      <vt:lpstr>A Alta Idade Média – mais 500 anos</vt:lpstr>
      <vt:lpstr>A Alta Idade Média – mais 500 anos</vt:lpstr>
      <vt:lpstr>A Alta Idade Média – mais 500 anos</vt:lpstr>
      <vt:lpstr>A Alta Idade Média – mais 500 anos</vt:lpstr>
      <vt:lpstr>A Alta Idade Média – mais 500 anos</vt:lpstr>
      <vt:lpstr>A Alta Idade Média – mais 500 anos</vt:lpstr>
      <vt:lpstr>A Alta Idade Média – mais 500 anos</vt:lpstr>
      <vt:lpstr>A Expansão da Igreja Cristã </vt:lpstr>
      <vt:lpstr>A Expansão da Igreja Cristã </vt:lpstr>
      <vt:lpstr>A Expansão da Igreja Cristã </vt:lpstr>
      <vt:lpstr>A Expansão da Igreja Cristã </vt:lpstr>
      <vt:lpstr>Conhecimento e Teologia</vt:lpstr>
      <vt:lpstr>Conhecimento e Teologia</vt:lpstr>
      <vt:lpstr>Ortodoxia Oriental</vt:lpstr>
      <vt:lpstr>Ortodoxia Oriental</vt:lpstr>
      <vt:lpstr>Ortodoxia Oriental</vt:lpstr>
      <vt:lpstr>A Alta Idade Média (476-1000)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da Igreja</dc:title>
  <dc:creator>Juliano Heyse</dc:creator>
  <cp:lastModifiedBy>Juliano Heyse</cp:lastModifiedBy>
  <cp:revision>623</cp:revision>
  <dcterms:created xsi:type="dcterms:W3CDTF">2008-08-09T22:23:00Z</dcterms:created>
  <dcterms:modified xsi:type="dcterms:W3CDTF">2009-09-25T02:20:25Z</dcterms:modified>
</cp:coreProperties>
</file>