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Default Extension="png" ContentType="image/png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4"/>
  </p:notesMasterIdLst>
  <p:sldIdLst>
    <p:sldId id="256" r:id="rId2"/>
    <p:sldId id="298" r:id="rId3"/>
    <p:sldId id="258" r:id="rId4"/>
    <p:sldId id="257" r:id="rId5"/>
    <p:sldId id="259" r:id="rId6"/>
    <p:sldId id="309" r:id="rId7"/>
    <p:sldId id="336" r:id="rId8"/>
    <p:sldId id="337" r:id="rId9"/>
    <p:sldId id="260" r:id="rId10"/>
    <p:sldId id="261" r:id="rId11"/>
    <p:sldId id="262" r:id="rId12"/>
    <p:sldId id="263" r:id="rId13"/>
    <p:sldId id="292" r:id="rId14"/>
    <p:sldId id="293" r:id="rId15"/>
    <p:sldId id="264" r:id="rId16"/>
    <p:sldId id="300" r:id="rId17"/>
    <p:sldId id="301" r:id="rId18"/>
    <p:sldId id="303" r:id="rId19"/>
    <p:sldId id="304" r:id="rId20"/>
    <p:sldId id="265" r:id="rId21"/>
    <p:sldId id="266" r:id="rId22"/>
    <p:sldId id="294" r:id="rId23"/>
    <p:sldId id="267" r:id="rId24"/>
    <p:sldId id="268" r:id="rId25"/>
    <p:sldId id="312" r:id="rId26"/>
    <p:sldId id="313" r:id="rId27"/>
    <p:sldId id="314" r:id="rId28"/>
    <p:sldId id="315" r:id="rId29"/>
    <p:sldId id="311" r:id="rId30"/>
    <p:sldId id="310" r:id="rId31"/>
    <p:sldId id="319" r:id="rId32"/>
    <p:sldId id="338" r:id="rId33"/>
    <p:sldId id="270" r:id="rId34"/>
    <p:sldId id="271" r:id="rId35"/>
    <p:sldId id="316" r:id="rId36"/>
    <p:sldId id="317" r:id="rId37"/>
    <p:sldId id="272" r:id="rId38"/>
    <p:sldId id="296" r:id="rId39"/>
    <p:sldId id="318" r:id="rId40"/>
    <p:sldId id="283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46" r:id="rId49"/>
    <p:sldId id="347" r:id="rId50"/>
    <p:sldId id="348" r:id="rId51"/>
    <p:sldId id="349" r:id="rId52"/>
    <p:sldId id="350" r:id="rId53"/>
    <p:sldId id="351" r:id="rId54"/>
    <p:sldId id="352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360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  <p:sldId id="389" r:id="rId92"/>
    <p:sldId id="390" r:id="rId93"/>
  </p:sldIdLst>
  <p:sldSz cx="6099175" cy="4572000"/>
  <p:notesSz cx="6858000" cy="9144000"/>
  <p:defaultTextStyle>
    <a:defPPr>
      <a:defRPr lang="pt-BR"/>
    </a:defPPr>
    <a:lvl1pPr marL="0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861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722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583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444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4305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9166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4027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888" algn="l" defTabSz="60972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591" autoAdjust="0"/>
    <p:restoredTop sz="88941" autoAdjust="0"/>
  </p:normalViewPr>
  <p:slideViewPr>
    <p:cSldViewPr>
      <p:cViewPr>
        <p:scale>
          <a:sx n="100" d="100"/>
          <a:sy n="100" d="100"/>
        </p:scale>
        <p:origin x="-2424" y="-1128"/>
      </p:cViewPr>
      <p:guideLst>
        <p:guide orient="horz" pos="1440"/>
        <p:guide pos="19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386A2-FADE-4E23-9BB2-B19EE1E448B8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5D669-BC8C-42AF-8A3D-5B630409716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861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722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583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444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4305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9166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4027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888" algn="l" defTabSz="60972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Tertullian: “If the Tiber reaches the walls, if the Nile does not rise to the fields, if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sky does not move [rain], or the earth does [earthquake], if there is famine, if there 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plague, the cry is at once, ‘The Christians to the lions!’”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Lect4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33</a:t>
            </a:fld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34</a:t>
            </a:fld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36</a:t>
            </a:fld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Ler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fixing of the Christian canon of Scripture means that the church itself…traced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and definite line of demarcation between the period of the apostles and that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church, between the time of foundation and that of construction…between apostolic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 and ecclesiastical tradition…From that time every subsequent tradition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submitted to the control of the apostolic tradition.”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Oscar Cullman, </a:t>
            </a:r>
            <a:r>
              <a:rPr lang="nl-NL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Eerdmans Handbook, pp. 14-15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fixing of the Christian canon of Scripture means that the church itself…traced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and definite line of demarcation between the period of the apostles and that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church, between the time of foundation and that of construction…between apostolic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 and ecclesiastical tradition…From that time every subsequent tradition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submitted to the control of the apostolic tradition.”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Oscar Cullman, </a:t>
            </a:r>
            <a:r>
              <a:rPr lang="nl-NL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Eerdmans Handbook, pp. </a:t>
            </a:r>
            <a:r>
              <a:rPr lang="nl-NL" sz="1200" i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14-15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“The fixing of the Christian canon of Scripture means that the church itself…traced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clear and definite line of demarcation between the period of the apostles and that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church, between the time of foundation and that of construction…between apostolic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 and ecclesiastical tradition…From that time every subsequent tradition must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submitted to the control of the apostolic tradition.”</a:t>
            </a:r>
          </a:p>
          <a:p>
            <a:r>
              <a:rPr lang="nl-N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Oscar Cullman, </a:t>
            </a:r>
            <a:r>
              <a:rPr lang="nl-NL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Eerdmans Handbook, pp. </a:t>
            </a:r>
            <a:r>
              <a:rPr lang="nl-NL" sz="1200" i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14-15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44</a:t>
            </a:fld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45</a:t>
            </a:fld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“What can we say of the Fathers? What shall we think of them, or what account may we make of them?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be interpreters of the Word of God. They were learned men, and learned Fathers, the instruments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mercy of God, and vessels full of grace. We despise them not, we read them, we reverence them,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give thanks unto God for them. They were witnesses unto the truth, they were worthy pillars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ornaments in the church of God. Yet may they not be compared with the Word of God. We may not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upon them; we may not put our trust in them. Our trust is in the name of the Lord” (Bishop John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Jewel, quoted by Philip E. Hughes in </a:t>
            </a:r>
            <a:r>
              <a:rPr lang="en-US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Theology of the English Reformers, p. 30)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53</a:t>
            </a:fld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55</a:t>
            </a:fld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56</a:t>
            </a:fld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57</a:t>
            </a:fld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60</a:t>
            </a:fld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61</a:t>
            </a:fld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62</a:t>
            </a:fld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63</a:t>
            </a:fld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64</a:t>
            </a:fld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65</a:t>
            </a:fld>
            <a:endParaRPr 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66</a:t>
            </a:fld>
            <a:endParaRPr 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67</a:t>
            </a:fld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68</a:t>
            </a:fld>
            <a:endParaRPr lang="pt-B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69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70</a:t>
            </a:fld>
            <a:endParaRPr lang="pt-B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71</a:t>
            </a:fld>
            <a:endParaRPr lang="pt-B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72</a:t>
            </a:fld>
            <a:endParaRPr lang="pt-B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73</a:t>
            </a:fld>
            <a:endParaRPr lang="pt-B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74</a:t>
            </a:fld>
            <a:endParaRPr lang="pt-B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75</a:t>
            </a:fld>
            <a:endParaRPr lang="pt-B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76</a:t>
            </a:fld>
            <a:endParaRPr lang="pt-B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77</a:t>
            </a:fld>
            <a:endParaRPr lang="pt-B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78</a:t>
            </a:fld>
            <a:endParaRPr lang="pt-B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79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80</a:t>
            </a:fld>
            <a:endParaRPr lang="pt-B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81</a:t>
            </a:fld>
            <a:endParaRPr lang="pt-B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82</a:t>
            </a:fld>
            <a:endParaRPr lang="pt-B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83</a:t>
            </a:fld>
            <a:endParaRPr lang="pt-B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84</a:t>
            </a:fld>
            <a:endParaRPr lang="pt-B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85</a:t>
            </a:fld>
            <a:endParaRPr lang="pt-B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86</a:t>
            </a:fld>
            <a:endParaRPr lang="pt-B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87</a:t>
            </a:fld>
            <a:endParaRPr lang="pt-B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88</a:t>
            </a:fld>
            <a:endParaRPr lang="pt-B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89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90</a:t>
            </a:fld>
            <a:endParaRPr lang="pt-B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91</a:t>
            </a:fld>
            <a:endParaRPr lang="pt-B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5D669-BC8C-42AF-8A3D-5B630409716A}" type="slidenum">
              <a:rPr lang="pt-BR" smtClean="0"/>
              <a:pPr/>
              <a:t>92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0"/>
            <a:ext cx="6099174" cy="34236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438" y="2237232"/>
            <a:ext cx="5387605" cy="1115568"/>
          </a:xfrm>
        </p:spPr>
        <p:txBody>
          <a:bodyPr vert="horz" lIns="60972" tIns="0" rIns="304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1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438" y="1219200"/>
            <a:ext cx="5387605" cy="999744"/>
          </a:xfrm>
        </p:spPr>
        <p:txBody>
          <a:bodyPr lIns="79264" tIns="0" rIns="30486" bIns="0" anchor="b"/>
          <a:lstStyle>
            <a:lvl1pPr marL="0" indent="0" algn="l">
              <a:buNone/>
              <a:defRPr sz="1300">
                <a:solidFill>
                  <a:srgbClr val="FFFFFF"/>
                </a:solidFill>
              </a:defRPr>
            </a:lvl1pPr>
            <a:lvl2pPr marL="30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3418889"/>
            <a:ext cx="6099175" cy="304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4401571" y="0"/>
            <a:ext cx="30496" cy="4572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4434100" y="0"/>
            <a:ext cx="1677274" cy="4572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23555" y="183094"/>
            <a:ext cx="1270661" cy="3901017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959" y="203200"/>
            <a:ext cx="4015290" cy="3901017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61315" y="4251640"/>
            <a:ext cx="2558935" cy="243417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103632"/>
            <a:ext cx="5489258" cy="835152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6099175" cy="17350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1735013"/>
            <a:ext cx="6099175" cy="304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133" y="79248"/>
            <a:ext cx="5344910" cy="1091184"/>
          </a:xfrm>
        </p:spPr>
        <p:txBody>
          <a:bodyPr vert="horz" lIns="60972" tIns="0" rIns="60972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1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4033" y="1219200"/>
            <a:ext cx="5351010" cy="457200"/>
          </a:xfrm>
        </p:spPr>
        <p:txBody>
          <a:bodyPr lIns="97556" tIns="0" rIns="30486" bIns="0" anchor="t"/>
          <a:lstStyle>
            <a:lvl1pPr marL="0" indent="0">
              <a:buNone/>
              <a:defRPr sz="1300">
                <a:solidFill>
                  <a:srgbClr val="FFFFFF"/>
                </a:solidFill>
              </a:defRPr>
            </a:lvl1pPr>
            <a:lvl2pPr marL="3048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72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58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44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43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91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40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8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04959" y="1182624"/>
            <a:ext cx="2693802" cy="3082544"/>
          </a:xfrm>
        </p:spPr>
        <p:txBody>
          <a:bodyPr lIns="60972"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100414" y="1182624"/>
            <a:ext cx="2693802" cy="3082544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959" y="1132659"/>
            <a:ext cx="2694862" cy="476903"/>
          </a:xfrm>
        </p:spPr>
        <p:txBody>
          <a:bodyPr lIns="97556" anchor="ctr"/>
          <a:lstStyle>
            <a:lvl1pPr marL="0" indent="0">
              <a:buNone/>
              <a:defRPr sz="1500" b="1" cap="all" baseline="0"/>
            </a:lvl1pPr>
            <a:lvl2pPr marL="304861" indent="0">
              <a:buNone/>
              <a:defRPr sz="1300" b="1"/>
            </a:lvl2pPr>
            <a:lvl3pPr marL="609722" indent="0">
              <a:buNone/>
              <a:defRPr sz="1200" b="1"/>
            </a:lvl3pPr>
            <a:lvl4pPr marL="914583" indent="0">
              <a:buNone/>
              <a:defRPr sz="1100" b="1"/>
            </a:lvl4pPr>
            <a:lvl5pPr marL="1219444" indent="0">
              <a:buNone/>
              <a:defRPr sz="1100" b="1"/>
            </a:lvl5pPr>
            <a:lvl6pPr marL="1524305" indent="0">
              <a:buNone/>
              <a:defRPr sz="1100" b="1"/>
            </a:lvl6pPr>
            <a:lvl7pPr marL="1829166" indent="0">
              <a:buNone/>
              <a:defRPr sz="1100" b="1"/>
            </a:lvl7pPr>
            <a:lvl8pPr marL="2134027" indent="0">
              <a:buNone/>
              <a:defRPr sz="1100" b="1"/>
            </a:lvl8pPr>
            <a:lvl9pPr marL="2438888" indent="0">
              <a:buNone/>
              <a:defRPr sz="11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4959" y="1633008"/>
            <a:ext cx="2694862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098297" y="1132659"/>
            <a:ext cx="2695920" cy="476903"/>
          </a:xfrm>
        </p:spPr>
        <p:txBody>
          <a:bodyPr lIns="97556" anchor="ctr"/>
          <a:lstStyle>
            <a:lvl1pPr marL="0" indent="0">
              <a:buNone/>
              <a:defRPr sz="1500" b="1" cap="all" baseline="0"/>
            </a:lvl1pPr>
            <a:lvl2pPr marL="304861" indent="0">
              <a:buNone/>
              <a:defRPr sz="1300" b="1"/>
            </a:lvl2pPr>
            <a:lvl3pPr marL="609722" indent="0">
              <a:buNone/>
              <a:defRPr sz="1200" b="1"/>
            </a:lvl3pPr>
            <a:lvl4pPr marL="914583" indent="0">
              <a:buNone/>
              <a:defRPr sz="1100" b="1"/>
            </a:lvl4pPr>
            <a:lvl5pPr marL="1219444" indent="0">
              <a:buNone/>
              <a:defRPr sz="1100" b="1"/>
            </a:lvl5pPr>
            <a:lvl6pPr marL="1524305" indent="0">
              <a:buNone/>
              <a:defRPr sz="1100" b="1"/>
            </a:lvl6pPr>
            <a:lvl7pPr marL="1829166" indent="0">
              <a:buNone/>
              <a:defRPr sz="1100" b="1"/>
            </a:lvl7pPr>
            <a:lvl8pPr marL="2134027" indent="0">
              <a:buNone/>
              <a:defRPr sz="1100" b="1"/>
            </a:lvl8pPr>
            <a:lvl9pPr marL="2438888" indent="0">
              <a:buNone/>
              <a:defRPr sz="11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098297" y="1633008"/>
            <a:ext cx="2695920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950" y="101600"/>
            <a:ext cx="1683372" cy="652272"/>
          </a:xfrm>
        </p:spPr>
        <p:txBody>
          <a:bodyPr vert="horz" lIns="48778" rIns="30486" bIns="0" rtlCol="0" anchor="b">
            <a:normAutofit/>
            <a:sp3d prstMaterial="matte"/>
          </a:bodyPr>
          <a:lstStyle>
            <a:lvl1pPr algn="l">
              <a:defRPr sz="13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3967" y="1162089"/>
            <a:ext cx="3949150" cy="3039257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950" y="1153345"/>
            <a:ext cx="1646777" cy="3048000"/>
          </a:xfrm>
        </p:spPr>
        <p:txBody>
          <a:bodyPr/>
          <a:lstStyle>
            <a:lvl1pPr marL="0" indent="0">
              <a:buNone/>
              <a:defRPr sz="900"/>
            </a:lvl1pPr>
            <a:lvl2pPr marL="304861" indent="0">
              <a:buNone/>
              <a:defRPr sz="800"/>
            </a:lvl2pPr>
            <a:lvl3pPr marL="609722" indent="0">
              <a:buNone/>
              <a:defRPr sz="700"/>
            </a:lvl3pPr>
            <a:lvl4pPr marL="914583" indent="0">
              <a:buNone/>
              <a:defRPr sz="600"/>
            </a:lvl4pPr>
            <a:lvl5pPr marL="1219444" indent="0">
              <a:buNone/>
              <a:defRPr sz="600"/>
            </a:lvl5pPr>
            <a:lvl6pPr marL="1524305" indent="0">
              <a:buNone/>
              <a:defRPr sz="600"/>
            </a:lvl6pPr>
            <a:lvl7pPr marL="1829166" indent="0">
              <a:buNone/>
              <a:defRPr sz="600"/>
            </a:lvl7pPr>
            <a:lvl8pPr marL="2134027" indent="0">
              <a:buNone/>
              <a:defRPr sz="600"/>
            </a:lvl8pPr>
            <a:lvl9pPr marL="2438888" indent="0">
              <a:buNone/>
              <a:defRPr sz="6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1904816" y="0"/>
            <a:ext cx="30496" cy="96926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1904816" y="0"/>
            <a:ext cx="30496" cy="96926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85" y="103632"/>
            <a:ext cx="1684310" cy="652272"/>
          </a:xfrm>
        </p:spPr>
        <p:txBody>
          <a:bodyPr lIns="48778" bIns="0" anchor="b">
            <a:sp3d prstMaterial="matte"/>
          </a:bodyPr>
          <a:lstStyle>
            <a:lvl1pPr algn="l">
              <a:defRPr sz="13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36878" y="989872"/>
            <a:ext cx="4167101" cy="3582128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100"/>
            </a:lvl1pPr>
            <a:lvl2pPr marL="304861" indent="0">
              <a:buNone/>
              <a:defRPr sz="1900"/>
            </a:lvl2pPr>
            <a:lvl3pPr marL="609722" indent="0">
              <a:buNone/>
              <a:defRPr sz="1600"/>
            </a:lvl3pPr>
            <a:lvl4pPr marL="914583" indent="0">
              <a:buNone/>
              <a:defRPr sz="1300"/>
            </a:lvl4pPr>
            <a:lvl5pPr marL="1219444" indent="0">
              <a:buNone/>
              <a:defRPr sz="1300"/>
            </a:lvl5pPr>
            <a:lvl6pPr marL="1524305" indent="0">
              <a:buNone/>
              <a:defRPr sz="1300"/>
            </a:lvl6pPr>
            <a:lvl7pPr marL="1829166" indent="0">
              <a:buNone/>
              <a:defRPr sz="1300"/>
            </a:lvl7pPr>
            <a:lvl8pPr marL="2134027" indent="0">
              <a:buNone/>
              <a:defRPr sz="1300"/>
            </a:lvl8pPr>
            <a:lvl9pPr marL="2438888" indent="0">
              <a:buNone/>
              <a:defRPr sz="13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85" y="1152144"/>
            <a:ext cx="1646777" cy="3048000"/>
          </a:xfrm>
        </p:spPr>
        <p:txBody>
          <a:bodyPr/>
          <a:lstStyle>
            <a:lvl1pPr marL="0" indent="0">
              <a:buNone/>
              <a:defRPr sz="900"/>
            </a:lvl1pPr>
            <a:lvl2pPr marL="304861" indent="0">
              <a:buNone/>
              <a:defRPr sz="800"/>
            </a:lvl2pPr>
            <a:lvl3pPr marL="609722" indent="0">
              <a:buNone/>
              <a:defRPr sz="700"/>
            </a:lvl3pPr>
            <a:lvl4pPr marL="914583" indent="0">
              <a:buNone/>
              <a:defRPr sz="600"/>
            </a:lvl4pPr>
            <a:lvl5pPr marL="1219444" indent="0">
              <a:buNone/>
              <a:defRPr sz="600"/>
            </a:lvl5pPr>
            <a:lvl6pPr marL="1524305" indent="0">
              <a:buNone/>
              <a:defRPr sz="600"/>
            </a:lvl6pPr>
            <a:lvl7pPr marL="1829166" indent="0">
              <a:buNone/>
              <a:defRPr sz="600"/>
            </a:lvl7pPr>
            <a:lvl8pPr marL="2134027" indent="0">
              <a:buNone/>
              <a:defRPr sz="600"/>
            </a:lvl8pPr>
            <a:lvl9pPr marL="2438888" indent="0">
              <a:buNone/>
              <a:defRPr sz="6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9785" y="780288"/>
            <a:ext cx="1683372" cy="134112"/>
          </a:xfrm>
        </p:spPr>
        <p:txBody>
          <a:bodyPr/>
          <a:lstStyle/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904816" y="0"/>
            <a:ext cx="30496" cy="4572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1904816" y="0"/>
            <a:ext cx="30496" cy="4572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2024926" y="780288"/>
            <a:ext cx="3464331" cy="1341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5562448" y="780288"/>
            <a:ext cx="489497" cy="134112"/>
          </a:xfrm>
        </p:spPr>
        <p:txBody>
          <a:bodyPr/>
          <a:lstStyle/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957263"/>
            <a:ext cx="6099175" cy="304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1" y="0"/>
            <a:ext cx="6099174" cy="955822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04959" y="101600"/>
            <a:ext cx="5489258" cy="834041"/>
          </a:xfrm>
          <a:prstGeom prst="rect">
            <a:avLst/>
          </a:prstGeom>
        </p:spPr>
        <p:txBody>
          <a:bodyPr vert="horz" lIns="60972" tIns="30486" rIns="30486" bIns="30486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959" y="1183461"/>
            <a:ext cx="5489258" cy="3083739"/>
          </a:xfrm>
          <a:prstGeom prst="rect">
            <a:avLst/>
          </a:prstGeom>
        </p:spPr>
        <p:txBody>
          <a:bodyPr vert="horz" lIns="36583" tIns="60972" rIns="60972" bIns="30486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04959" y="4317999"/>
            <a:ext cx="1423141" cy="182880"/>
          </a:xfrm>
          <a:prstGeom prst="rect">
            <a:avLst/>
          </a:prstGeom>
        </p:spPr>
        <p:txBody>
          <a:bodyPr vert="horz" lIns="73167" tIns="30486" rIns="30486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9BE907-983A-452F-BA64-C89E4113E82C}" type="datetimeFigureOut">
              <a:rPr lang="pt-BR" smtClean="0"/>
              <a:pPr/>
              <a:t>24/09/2009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61315" y="4317999"/>
            <a:ext cx="3673725" cy="182880"/>
          </a:xfrm>
          <a:prstGeom prst="rect">
            <a:avLst/>
          </a:prstGeom>
        </p:spPr>
        <p:txBody>
          <a:bodyPr vert="horz" lIns="30486" tIns="30486" rIns="30486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472446" y="4317999"/>
            <a:ext cx="489497" cy="182880"/>
          </a:xfrm>
          <a:prstGeom prst="rect">
            <a:avLst/>
          </a:prstGeom>
        </p:spPr>
        <p:txBody>
          <a:bodyPr vert="horz" lIns="60972" tIns="30486" rIns="60972" bIns="0" rtlCol="0" anchor="b"/>
          <a:lstStyle>
            <a:lvl1pPr algn="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0B7C80C-CE0E-4701-A1BB-9547F230EE5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Juliano\Documents\BomCaminho\img\logop.gif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35603" y="4392756"/>
            <a:ext cx="763572" cy="1792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292667" indent="-213403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78" indent="-182917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664597" indent="-152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10930" indent="-121944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51166" indent="-121944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085305" indent="-121944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219444" indent="-121944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53583" indent="-121944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87721" indent="-121944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04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09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9145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2194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52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829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1340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438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33.jpeg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5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bp3.blogger.com/_HqSt6VUW4uE/RfEp_BZgvSI/AAAAAAAAAF4/rduIb0oEkQA/s1600-h/arius_mitre.jpg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gif"/><Relationship Id="rId4" Type="http://schemas.openxmlformats.org/officeDocument/2006/relationships/image" Target="../media/image93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História da Igreja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57438" y="2113399"/>
            <a:ext cx="5387605" cy="1115568"/>
          </a:xfrm>
        </p:spPr>
        <p:txBody>
          <a:bodyPr>
            <a:normAutofit/>
          </a:bodyPr>
          <a:lstStyle/>
          <a:p>
            <a:r>
              <a:rPr lang="pt-BR" dirty="0" smtClean="0"/>
              <a:t>Os Primeiros 500 Anos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57438" y="1095367"/>
            <a:ext cx="5387605" cy="999744"/>
          </a:xfrm>
        </p:spPr>
        <p:txBody>
          <a:bodyPr/>
          <a:lstStyle/>
          <a:p>
            <a:r>
              <a:rPr lang="pt-BR" dirty="0" smtClean="0"/>
              <a:t>Primeira Parte – Os primeiros 500 anos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“Estes cristãos primitivos eram uma pequena minoria, freqüentemente situada na periferia da vida pública, mas eles não consideravam a sua missão como um assunto privado. Era algo que tinha a ver com a transformação do mundo.” - John W. de </a:t>
            </a:r>
            <a:r>
              <a:rPr lang="pt-BR" dirty="0" err="1" smtClean="0"/>
              <a:t>Gruchy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Duas frentes: judaísmo e mundo gentio.</a:t>
            </a:r>
          </a:p>
          <a:p>
            <a:r>
              <a:rPr lang="pt-BR" dirty="0" smtClean="0"/>
              <a:t>Socialmente: do povo comum para as classes mais altas. Clemente de Alexandria: “Que tipo de pessoa rica pode ser salva?”</a:t>
            </a:r>
          </a:p>
          <a:p>
            <a:r>
              <a:rPr lang="pt-BR" dirty="0" smtClean="0"/>
              <a:t>Geograficamente a expansão ocorre por todo o Império Romano e para o Oriente.</a:t>
            </a:r>
          </a:p>
          <a:p>
            <a:pPr lvl="1"/>
            <a:r>
              <a:rPr lang="pt-BR" dirty="0" smtClean="0"/>
              <a:t>Do mediterrâneo oriental para a Gália, Germânia, Espanha e África do Norte (em 185).</a:t>
            </a:r>
          </a:p>
          <a:p>
            <a:pPr lvl="1"/>
            <a:r>
              <a:rPr lang="pt-BR" dirty="0" smtClean="0"/>
              <a:t>Para o Oriente: Índia e Síria. (Armênia – o primeiro reino cristão).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099175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/>
          <a:p>
            <a:pPr algn="ctr"/>
            <a:endParaRPr lang="pt-BR"/>
          </a:p>
        </p:txBody>
      </p:sp>
      <p:pic>
        <p:nvPicPr>
          <p:cNvPr id="2051" name="Picture 3" descr="C:\Users\Juliano\Documents\Igreja\IBVN\CTB Historia\ImagensPreparadas\expans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80" y="47609"/>
            <a:ext cx="565444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6099175" cy="457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72" tIns="30486" rIns="60972" bIns="30486" rtlCol="0" anchor="ctr"/>
          <a:lstStyle/>
          <a:p>
            <a:pPr algn="ctr"/>
            <a:endParaRPr lang="pt-BR"/>
          </a:p>
        </p:txBody>
      </p:sp>
      <p:pic>
        <p:nvPicPr>
          <p:cNvPr id="3076" name="Picture 4" descr="C:\Users\Juliano\Documents\Igreja\IBVN\CTB Historia\ImagensPreparadas\mediterranean_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24" y="285736"/>
            <a:ext cx="5724666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Por que a igreja cresceu?</a:t>
            </a:r>
          </a:p>
          <a:p>
            <a:pPr lvl="1"/>
            <a:r>
              <a:rPr lang="pt-BR" dirty="0" smtClean="0"/>
              <a:t>O poder do Evangelho. Havia muitas religiões: religiões pagãs tradicionais, religiões pagãs de mistério, filosofias, mistura de religiões, adoração ao imperador.</a:t>
            </a:r>
          </a:p>
          <a:p>
            <a:pPr lvl="1"/>
            <a:r>
              <a:rPr lang="pt-BR" dirty="0" smtClean="0"/>
              <a:t>Exclusivismo do judaísmo e do cristianismo.</a:t>
            </a:r>
          </a:p>
          <a:p>
            <a:pPr lvl="1"/>
            <a:r>
              <a:rPr lang="pt-BR" dirty="0" smtClean="0"/>
              <a:t>O testemunho dos cristãos. </a:t>
            </a:r>
          </a:p>
          <a:p>
            <a:pPr lvl="2"/>
            <a:r>
              <a:rPr lang="pt-BR" dirty="0" smtClean="0"/>
              <a:t>Por palavras - “um coração cheio de amor incendiando um outro coração.”</a:t>
            </a:r>
          </a:p>
          <a:p>
            <a:pPr lvl="2"/>
            <a:r>
              <a:rPr lang="pt-BR" dirty="0" smtClean="0"/>
              <a:t>Por atos – Tertuliano: “O mundo pagão diz: veja como eles se amam. Eles se amam a ponto de um dar a vida pelo outro.”</a:t>
            </a:r>
          </a:p>
          <a:p>
            <a:pPr lvl="2"/>
            <a:r>
              <a:rPr lang="pt-BR" dirty="0" smtClean="0"/>
              <a:t>Pela morte – Tertuliano: “O sangue dos mártires é a semente da igreja.”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pic>
        <p:nvPicPr>
          <p:cNvPr id="1026" name="Picture 2" descr="C:\Users\Juliano\Documents\Igreja\IBVN\CTB Historia\A era dos mártires\OK\caminhorom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29" y="1047741"/>
            <a:ext cx="2096606" cy="3263764"/>
          </a:xfrm>
          <a:prstGeom prst="rect">
            <a:avLst/>
          </a:prstGeom>
          <a:noFill/>
        </p:spPr>
      </p:pic>
      <p:pic>
        <p:nvPicPr>
          <p:cNvPr id="1029" name="Picture 5" descr="C:\Users\Juliano\Pictures\Drag\calcadadaerei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3687" y="2238375"/>
            <a:ext cx="3240209" cy="219106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574392" y="1428744"/>
            <a:ext cx="1424293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Estradas Romanas</a:t>
            </a:r>
            <a:endParaRPr lang="pt-BR" sz="1300" dirty="0"/>
          </a:p>
        </p:txBody>
      </p:sp>
      <p:pic>
        <p:nvPicPr>
          <p:cNvPr id="1028" name="Picture 4" descr="C:\Users\Juliano\Pictures\Drag\img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7786" y="1142992"/>
            <a:ext cx="1887607" cy="1286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pic>
        <p:nvPicPr>
          <p:cNvPr id="5" name="Picture 6" descr="C:\Users\Juliano\Pictures\Drag\Ancient_Appian_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491"/>
            <a:ext cx="2053704" cy="272526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240841" y="1571620"/>
            <a:ext cx="684892" cy="2616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Via </a:t>
            </a:r>
            <a:r>
              <a:rPr lang="pt-BR" sz="1300" dirty="0" err="1" smtClean="0"/>
              <a:t>Ápia</a:t>
            </a:r>
            <a:endParaRPr lang="pt-BR" sz="1300" dirty="0"/>
          </a:p>
        </p:txBody>
      </p:sp>
      <p:pic>
        <p:nvPicPr>
          <p:cNvPr id="2050" name="Picture 2" descr="C:\Users\Juliano\Pictures\Drag\800px-Minturno_Via-Ap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389" y="2540000"/>
            <a:ext cx="2710744" cy="2032000"/>
          </a:xfrm>
          <a:prstGeom prst="rect">
            <a:avLst/>
          </a:prstGeom>
          <a:noFill/>
        </p:spPr>
      </p:pic>
      <p:pic>
        <p:nvPicPr>
          <p:cNvPr id="4" name="Picture 3" descr="C:\Users\Juliano\Pictures\Drag\appianw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9483" y="1535811"/>
            <a:ext cx="2278328" cy="3036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Juliano\Pictures\Drag\800px-Ac_artemisephes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1475" y="2459825"/>
            <a:ext cx="2817700" cy="211217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-142892"/>
            <a:ext cx="5489258" cy="835152"/>
          </a:xfrm>
        </p:spPr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pic>
        <p:nvPicPr>
          <p:cNvPr id="4098" name="Picture 2" descr="C:\Users\Juliano\Documents\Igreja\IBVN\CTB Historia\A era dos mártires\OK\temploded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681" y="603241"/>
            <a:ext cx="3661661" cy="2397139"/>
          </a:xfrm>
          <a:prstGeom prst="rect">
            <a:avLst/>
          </a:prstGeom>
          <a:noFill/>
        </p:spPr>
      </p:pic>
      <p:pic>
        <p:nvPicPr>
          <p:cNvPr id="4099" name="Picture 3" descr="C:\Users\Juliano\Pictures\Drag\287px-Artemis_Efes_Muse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619245"/>
            <a:ext cx="1413136" cy="295275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3913722" y="714364"/>
            <a:ext cx="2174466" cy="6617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Religiões Pagãs</a:t>
            </a:r>
          </a:p>
          <a:p>
            <a:r>
              <a:rPr lang="pt-BR" sz="1300" dirty="0" smtClean="0"/>
              <a:t>Tradicionais: Templo de Diana</a:t>
            </a:r>
            <a:br>
              <a:rPr lang="pt-BR" sz="1300" dirty="0" smtClean="0"/>
            </a:br>
            <a:r>
              <a:rPr lang="pt-BR" sz="1300" dirty="0" smtClean="0"/>
              <a:t>em </a:t>
            </a:r>
            <a:r>
              <a:rPr lang="pt-BR" sz="1300" dirty="0" err="1" smtClean="0"/>
              <a:t>Éfeso</a:t>
            </a:r>
            <a:endParaRPr lang="pt-BR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-142892"/>
            <a:ext cx="5489258" cy="835152"/>
          </a:xfrm>
        </p:spPr>
        <p:txBody>
          <a:bodyPr/>
          <a:lstStyle/>
          <a:p>
            <a:r>
              <a:rPr lang="pt-BR" dirty="0" smtClean="0"/>
              <a:t>O Crescimento da Igreja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59460" y="380987"/>
            <a:ext cx="1697220" cy="4616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Outras Religiões Pagãs</a:t>
            </a:r>
          </a:p>
          <a:p>
            <a:r>
              <a:rPr lang="pt-BR" sz="1300" dirty="0" smtClean="0"/>
              <a:t>Culto a Mitra</a:t>
            </a:r>
          </a:p>
        </p:txBody>
      </p:sp>
      <p:pic>
        <p:nvPicPr>
          <p:cNvPr id="5122" name="Picture 2" descr="C:\Users\Juliano\Pictures\Drag\800px-Ostia_Antica_Mithra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9566" y="1047741"/>
            <a:ext cx="3049609" cy="2286016"/>
          </a:xfrm>
          <a:prstGeom prst="rect">
            <a:avLst/>
          </a:prstGeom>
          <a:noFill/>
        </p:spPr>
      </p:pic>
      <p:pic>
        <p:nvPicPr>
          <p:cNvPr id="5123" name="Picture 3" descr="C:\Users\Juliano\Pictures\Drag\522px-BritishMuseumMithr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272" y="619114"/>
            <a:ext cx="2765684" cy="3171997"/>
          </a:xfrm>
          <a:prstGeom prst="rect">
            <a:avLst/>
          </a:prstGeom>
          <a:noFill/>
        </p:spPr>
      </p:pic>
      <p:pic>
        <p:nvPicPr>
          <p:cNvPr id="5124" name="Picture 4" descr="C:\Users\Juliano\Documents\Igreja\IBVN\CTB Historia\A era dos mártires\OK\mitrasmatandootou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7185" y="2286000"/>
            <a:ext cx="2096606" cy="294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1969 – DM Lloyd-Jones – Podemos Aprender da História?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04959" y="1183461"/>
            <a:ext cx="5489258" cy="329330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“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Talvez não exista nada que tenha denegrido tanto a glória de Deus como a história do Seu povo na Igreja</a:t>
            </a:r>
            <a:r>
              <a:rPr lang="pt-BR" dirty="0" smtClean="0"/>
              <a:t>. Por isso vou tratar deste assunto sobre aprender da história. O famoso dito de Hegel faz-nos lembrar que ‘O que aprendemos da história é que não aprendemos nada da história’. Ora, no que se refere ao mundo secular, essa é uma verdade plena e indubitável. A história da raça humana mostra isso claramente. A humanidade, em sua loucura e estupidez, sempre repete os mesmos erros. Não aprende, e se nega a aprender.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não aceito isso como sendo próprio do cristão. O meu ponto de vista é que o cristão deve aprender da história, que , por ser cristão, é seu dever fazer isso, e deve animar-se a fazê-lo</a:t>
            </a:r>
            <a:r>
              <a:rPr lang="pt-BR" dirty="0" smtClean="0"/>
              <a:t>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“Nenhuma criatura viva, exceto o homem, é capaz de assumir um risco, e até mesmo o risco de morte, por causa da verdade. Milhares de mártires que já viveram são um fenômeno único na história do nosso sistema solar.” - </a:t>
            </a:r>
            <a:r>
              <a:rPr lang="pt-BR" i="1" dirty="0" err="1" smtClean="0"/>
              <a:t>Aleksandr</a:t>
            </a:r>
            <a:r>
              <a:rPr lang="pt-BR" i="1" dirty="0" smtClean="0"/>
              <a:t> </a:t>
            </a:r>
            <a:r>
              <a:rPr lang="pt-BR" i="1" dirty="0" err="1" smtClean="0"/>
              <a:t>Menn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959" y="1095367"/>
            <a:ext cx="5489258" cy="3381398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Perseguição Judaica.</a:t>
            </a:r>
          </a:p>
          <a:p>
            <a:r>
              <a:rPr lang="pt-BR" dirty="0" smtClean="0"/>
              <a:t>Perseguição Romana.</a:t>
            </a:r>
          </a:p>
          <a:p>
            <a:pPr lvl="1"/>
            <a:r>
              <a:rPr lang="pt-BR" dirty="0" smtClean="0"/>
              <a:t>De 60 a 320. 10 perseguições.</a:t>
            </a:r>
          </a:p>
          <a:p>
            <a:pPr lvl="2"/>
            <a:r>
              <a:rPr lang="pt-BR" dirty="0" smtClean="0"/>
              <a:t>   1. Perseguição sob Nero (c. 64-68)</a:t>
            </a:r>
          </a:p>
          <a:p>
            <a:pPr lvl="2"/>
            <a:r>
              <a:rPr lang="pt-BR" dirty="0" smtClean="0"/>
              <a:t>Historiador romano Tácito: "Cobertos com peles de bestas os cristãos eram rasgados por cães e pereciam. Ou eram pregados a cruzes ou consumidos por chamas para servirem como iluminação noturna nos jardins de Nero."</a:t>
            </a:r>
          </a:p>
          <a:p>
            <a:pPr lvl="2"/>
            <a:r>
              <a:rPr lang="pt-BR" dirty="0" smtClean="0"/>
              <a:t>   2. Perseguição sob </a:t>
            </a:r>
            <a:r>
              <a:rPr lang="pt-BR" dirty="0" err="1" smtClean="0"/>
              <a:t>Domiciano</a:t>
            </a:r>
            <a:r>
              <a:rPr lang="pt-BR" dirty="0" smtClean="0"/>
              <a:t> (</a:t>
            </a:r>
            <a:r>
              <a:rPr lang="pt-BR" dirty="0" err="1" smtClean="0"/>
              <a:t>r.</a:t>
            </a:r>
            <a:r>
              <a:rPr lang="pt-BR" dirty="0" smtClean="0"/>
              <a:t> 81-96)</a:t>
            </a:r>
          </a:p>
          <a:p>
            <a:pPr lvl="2"/>
            <a:r>
              <a:rPr lang="pt-BR" dirty="0" smtClean="0"/>
              <a:t>   3. Perseguição sob Trajano (112-117)</a:t>
            </a:r>
          </a:p>
          <a:p>
            <a:pPr lvl="2"/>
            <a:r>
              <a:rPr lang="pt-BR" dirty="0" smtClean="0"/>
              <a:t>   4. Perseguição sob Marco Aurélio (</a:t>
            </a:r>
            <a:r>
              <a:rPr lang="pt-BR" dirty="0" err="1" smtClean="0"/>
              <a:t>r.</a:t>
            </a:r>
            <a:r>
              <a:rPr lang="pt-BR" dirty="0" smtClean="0"/>
              <a:t> 161-180)</a:t>
            </a:r>
          </a:p>
          <a:p>
            <a:pPr lvl="2"/>
            <a:r>
              <a:rPr lang="pt-BR" dirty="0" smtClean="0"/>
              <a:t>   5. Perseguição sob Sétimo Severo (202-210)</a:t>
            </a:r>
          </a:p>
          <a:p>
            <a:pPr lvl="2"/>
            <a:r>
              <a:rPr lang="pt-BR" dirty="0" smtClean="0"/>
              <a:t>   6. Perseguição sob </a:t>
            </a:r>
            <a:r>
              <a:rPr lang="pt-BR" dirty="0" err="1" smtClean="0"/>
              <a:t>Maximino</a:t>
            </a:r>
            <a:r>
              <a:rPr lang="pt-BR" dirty="0" smtClean="0"/>
              <a:t>,  o </a:t>
            </a:r>
            <a:r>
              <a:rPr lang="pt-BR" dirty="0" err="1" smtClean="0"/>
              <a:t>Trácio</a:t>
            </a:r>
            <a:r>
              <a:rPr lang="pt-BR" dirty="0" smtClean="0"/>
              <a:t> (235-38)</a:t>
            </a:r>
          </a:p>
          <a:p>
            <a:pPr lvl="2"/>
            <a:r>
              <a:rPr lang="pt-BR" dirty="0" smtClean="0"/>
              <a:t>   7. </a:t>
            </a:r>
            <a:r>
              <a:rPr lang="pt-BR" dirty="0" smtClean="0">
                <a:solidFill>
                  <a:schemeClr val="accent6"/>
                </a:solidFill>
              </a:rPr>
              <a:t>Perseguição sob Décio </a:t>
            </a:r>
            <a:r>
              <a:rPr lang="pt-BR" dirty="0" smtClean="0"/>
              <a:t>(250-251)</a:t>
            </a:r>
          </a:p>
          <a:p>
            <a:pPr lvl="2"/>
            <a:r>
              <a:rPr lang="pt-BR" dirty="0" smtClean="0"/>
              <a:t>   8. Perseguição sob Valeriano (257-59)</a:t>
            </a:r>
          </a:p>
          <a:p>
            <a:pPr lvl="2"/>
            <a:r>
              <a:rPr lang="pt-BR" dirty="0" smtClean="0"/>
              <a:t>   9. Perseguição sob Aureliano (</a:t>
            </a:r>
            <a:r>
              <a:rPr lang="pt-BR" dirty="0" err="1" smtClean="0"/>
              <a:t>r.</a:t>
            </a:r>
            <a:r>
              <a:rPr lang="pt-BR" dirty="0" smtClean="0"/>
              <a:t> 270–275)</a:t>
            </a:r>
          </a:p>
          <a:p>
            <a:pPr lvl="2"/>
            <a:r>
              <a:rPr lang="pt-BR" dirty="0" smtClean="0"/>
              <a:t>  10. </a:t>
            </a:r>
            <a:r>
              <a:rPr lang="pt-BR" dirty="0" smtClean="0">
                <a:solidFill>
                  <a:schemeClr val="accent6"/>
                </a:solidFill>
              </a:rPr>
              <a:t>Severa perseguição sob Diocleciano </a:t>
            </a:r>
            <a:r>
              <a:rPr lang="pt-BR" dirty="0" smtClean="0"/>
              <a:t>e </a:t>
            </a:r>
            <a:r>
              <a:rPr lang="pt-BR" dirty="0" err="1" smtClean="0"/>
              <a:t>Galério</a:t>
            </a:r>
            <a:r>
              <a:rPr lang="pt-BR" dirty="0" smtClean="0"/>
              <a:t> (303-324)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Estas perseguições eram esporádicas. Padrão de Trajano (por denúncia). Possibilidade contínua de perseguição.</a:t>
            </a:r>
          </a:p>
          <a:p>
            <a:r>
              <a:rPr lang="pt-BR" dirty="0" smtClean="0"/>
              <a:t>Décio – 250 – primeira tentativa organizada de destruir a igreja cristã no império romano.</a:t>
            </a:r>
          </a:p>
          <a:p>
            <a:r>
              <a:rPr lang="pt-BR" dirty="0" smtClean="0"/>
              <a:t>Muitos foram fiéis na morte, mas muitos também não foram.</a:t>
            </a:r>
          </a:p>
          <a:p>
            <a:r>
              <a:rPr lang="pt-BR" dirty="0" smtClean="0"/>
              <a:t>Perpétua e Felicidade</a:t>
            </a:r>
          </a:p>
          <a:p>
            <a:r>
              <a:rPr lang="pt-BR" dirty="0" smtClean="0"/>
              <a:t>Policarpo</a:t>
            </a:r>
          </a:p>
          <a:p>
            <a:r>
              <a:rPr lang="pt-BR" dirty="0" smtClean="0"/>
              <a:t>Os 40 mártires de </a:t>
            </a:r>
            <a:r>
              <a:rPr lang="pt-BR" dirty="0" err="1" smtClean="0"/>
              <a:t>Sebaste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Razões da Perseguição</a:t>
            </a:r>
          </a:p>
          <a:p>
            <a:pPr lvl="1"/>
            <a:r>
              <a:rPr lang="pt-BR" dirty="0" smtClean="0"/>
              <a:t>Acusações de Canibalismo,  Incesto, falta de patriotismo, ódio à raça humana, anti-família, causa de catástrofes, pobreza e ateísmo.</a:t>
            </a:r>
          </a:p>
          <a:p>
            <a:pPr lvl="1"/>
            <a:r>
              <a:rPr lang="pt-BR" dirty="0" smtClean="0"/>
              <a:t>Recusa em adorar o imperador.</a:t>
            </a:r>
          </a:p>
          <a:p>
            <a:pPr lvl="1"/>
            <a:r>
              <a:rPr lang="pt-BR" dirty="0" smtClean="0"/>
              <a:t>Mais tarde, passaram a ser perseguidos só por terem o nome de cristãos. 1 </a:t>
            </a:r>
            <a:r>
              <a:rPr lang="pt-BR" dirty="0" err="1" smtClean="0"/>
              <a:t>Pe</a:t>
            </a:r>
            <a:r>
              <a:rPr lang="pt-BR" dirty="0" smtClean="0"/>
              <a:t> 4:16 – “mas, se sofrer como cristão, não se envergonhe disso; antes, glorifique a Deus com esse nome.”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Propósito da Perseguição</a:t>
            </a:r>
          </a:p>
          <a:p>
            <a:pPr lvl="1"/>
            <a:r>
              <a:rPr lang="pt-BR" dirty="0" smtClean="0"/>
              <a:t>Apostasia dos Cristãos.</a:t>
            </a:r>
          </a:p>
          <a:p>
            <a:pPr lvl="1"/>
            <a:r>
              <a:rPr lang="pt-BR" dirty="0" smtClean="0"/>
              <a:t>Martírio dos Obstinados.</a:t>
            </a:r>
          </a:p>
          <a:p>
            <a:r>
              <a:rPr lang="pt-BR" dirty="0" smtClean="0"/>
              <a:t>Resultados da Perseguição</a:t>
            </a:r>
          </a:p>
          <a:p>
            <a:pPr lvl="1"/>
            <a:r>
              <a:rPr lang="pt-BR" dirty="0" smtClean="0"/>
              <a:t>Purificação da Igreja.</a:t>
            </a:r>
          </a:p>
          <a:p>
            <a:pPr lvl="1"/>
            <a:r>
              <a:rPr lang="pt-BR" dirty="0" smtClean="0"/>
              <a:t>Extensão da Igreja. Tertuliano: “O sangue dos mártires é a semente da igreja.”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-168413"/>
            <a:ext cx="5489258" cy="835152"/>
          </a:xfrm>
        </p:spPr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6146" name="Picture 2" descr="C:\Users\Juliano\Pictures\Drag\The_Christian_Martyrs_Last_Prayer_by_leon_ger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8265" y="558800"/>
            <a:ext cx="6607440" cy="40132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764340" y="190486"/>
            <a:ext cx="2030708" cy="6617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Quadro de Leon Jerome –</a:t>
            </a:r>
          </a:p>
          <a:p>
            <a:r>
              <a:rPr lang="pt-BR" sz="1300" dirty="0" smtClean="0"/>
              <a:t>A última oração do mártires</a:t>
            </a:r>
          </a:p>
          <a:p>
            <a:r>
              <a:rPr lang="pt-BR" sz="1300" dirty="0" smtClean="0"/>
              <a:t>cristãos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7170" name="Picture 2" descr="C:\Users\Juliano\Documents\Igreja\IBVN\CTB Historia\A era dos mártires\OK\traj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891" y="1095367"/>
            <a:ext cx="2003473" cy="2838445"/>
          </a:xfrm>
          <a:prstGeom prst="rect">
            <a:avLst/>
          </a:prstGeom>
          <a:noFill/>
        </p:spPr>
      </p:pic>
      <p:pic>
        <p:nvPicPr>
          <p:cNvPr id="7171" name="Picture 3" descr="C:\Users\Juliano\Documents\Igreja\IBVN\CTB Historia\A era dos mártires\OK\dominic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6585" y="968382"/>
            <a:ext cx="1989239" cy="3603618"/>
          </a:xfrm>
          <a:prstGeom prst="rect">
            <a:avLst/>
          </a:prstGeom>
          <a:noFill/>
        </p:spPr>
      </p:pic>
      <p:pic>
        <p:nvPicPr>
          <p:cNvPr id="7172" name="Picture 4" descr="C:\Users\Juliano\Documents\Igreja\IBVN\CTB Historia\A era dos mártires\OK\ner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16"/>
            <a:ext cx="2081253" cy="3016245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764340" y="380987"/>
            <a:ext cx="1947802" cy="2616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Nero, </a:t>
            </a:r>
            <a:r>
              <a:rPr lang="pt-BR" sz="1300" dirty="0" err="1" smtClean="0"/>
              <a:t>Domiciano</a:t>
            </a:r>
            <a:r>
              <a:rPr lang="pt-BR" sz="1300" dirty="0" smtClean="0"/>
              <a:t> e Trajano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1026" name="Picture 2" descr="C:\Users\Juliano\Documents\Igreja\IBVN\CTB Historia\A era dos mártires\OK\setimosev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034" y="1047750"/>
            <a:ext cx="2541323" cy="3524250"/>
          </a:xfrm>
          <a:prstGeom prst="rect">
            <a:avLst/>
          </a:prstGeom>
          <a:noFill/>
        </p:spPr>
      </p:pic>
      <p:pic>
        <p:nvPicPr>
          <p:cNvPr id="1028" name="Picture 4" descr="C:\Users\Juliano\Pictures\Drag\Max_thr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2864" y="1619246"/>
            <a:ext cx="2016311" cy="174096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40189" y="333361"/>
            <a:ext cx="2311041" cy="4616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en-US" sz="1300" dirty="0" smtClean="0"/>
              <a:t>Marco </a:t>
            </a:r>
            <a:r>
              <a:rPr lang="en-US" sz="1300" dirty="0" err="1" smtClean="0"/>
              <a:t>Aurélio</a:t>
            </a:r>
            <a:r>
              <a:rPr lang="en-US" sz="1300" dirty="0" smtClean="0"/>
              <a:t>, </a:t>
            </a:r>
            <a:r>
              <a:rPr lang="en-US" sz="1300" dirty="0" err="1" smtClean="0"/>
              <a:t>Sétimo</a:t>
            </a:r>
            <a:r>
              <a:rPr lang="en-US" sz="1300" dirty="0" smtClean="0"/>
              <a:t> </a:t>
            </a:r>
            <a:r>
              <a:rPr lang="en-US" sz="1300" dirty="0" err="1" smtClean="0"/>
              <a:t>Severo</a:t>
            </a:r>
            <a:r>
              <a:rPr lang="en-US" sz="1300" dirty="0" smtClean="0"/>
              <a:t> e </a:t>
            </a:r>
          </a:p>
          <a:p>
            <a:r>
              <a:rPr lang="en-US" sz="1300" dirty="0" err="1" smtClean="0"/>
              <a:t>Maximino</a:t>
            </a:r>
            <a:r>
              <a:rPr lang="en-US" sz="1300" dirty="0" smtClean="0"/>
              <a:t> o </a:t>
            </a:r>
            <a:r>
              <a:rPr lang="en-US" sz="1300" dirty="0" err="1" smtClean="0"/>
              <a:t>Trácio</a:t>
            </a:r>
            <a:endParaRPr lang="pt-BR" sz="1300" dirty="0" smtClean="0"/>
          </a:p>
        </p:txBody>
      </p:sp>
      <p:pic>
        <p:nvPicPr>
          <p:cNvPr id="1029" name="Picture 5" descr="C:\Users\Juliano\Documents\Igreja\IBVN\CTB Historia\A era dos mártires\OK\marcoaurel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8873" y="1333493"/>
            <a:ext cx="2541323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Juliano\Pictures\Drag\Galerius.jpg"/>
          <p:cNvPicPr>
            <a:picLocks noChangeAspect="1" noChangeArrowheads="1"/>
          </p:cNvPicPr>
          <p:nvPr/>
        </p:nvPicPr>
        <p:blipFill>
          <a:blip r:embed="rId3" cstate="print"/>
          <a:srcRect r="49528"/>
          <a:stretch>
            <a:fillRect/>
          </a:stretch>
        </p:blipFill>
        <p:spPr bwMode="auto">
          <a:xfrm>
            <a:off x="4907943" y="3327400"/>
            <a:ext cx="1304558" cy="1244600"/>
          </a:xfrm>
          <a:prstGeom prst="rect">
            <a:avLst/>
          </a:prstGeom>
          <a:noFill/>
        </p:spPr>
      </p:pic>
      <p:pic>
        <p:nvPicPr>
          <p:cNvPr id="2052" name="Picture 4" descr="C:\Users\Juliano\Documents\Igreja\IBVN\CTB Historia\A era dos mártires\OK\dioclecia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990" y="952491"/>
            <a:ext cx="1717296" cy="2677587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3" name="Picture 3" descr="C:\Users\Juliano\Documents\Igreja\IBVN\CTB Historia\A era dos mártires\OK\dec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8272" y="952491"/>
            <a:ext cx="2541323" cy="37846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40188" y="333361"/>
            <a:ext cx="2021603" cy="4616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en-US" sz="1300" dirty="0" err="1" smtClean="0"/>
              <a:t>Décio</a:t>
            </a:r>
            <a:r>
              <a:rPr lang="en-US" sz="1300" dirty="0" smtClean="0"/>
              <a:t>, </a:t>
            </a:r>
            <a:r>
              <a:rPr lang="en-US" sz="1300" dirty="0" err="1" smtClean="0"/>
              <a:t>Valeriano</a:t>
            </a:r>
            <a:r>
              <a:rPr lang="en-US" sz="1300" dirty="0" smtClean="0"/>
              <a:t>, </a:t>
            </a:r>
            <a:r>
              <a:rPr lang="en-US" sz="1300" dirty="0" err="1" smtClean="0"/>
              <a:t>Aureliano</a:t>
            </a:r>
            <a:r>
              <a:rPr lang="en-US" sz="1300" dirty="0" smtClean="0"/>
              <a:t>,</a:t>
            </a:r>
            <a:br>
              <a:rPr lang="en-US" sz="1300" dirty="0" smtClean="0"/>
            </a:br>
            <a:r>
              <a:rPr lang="en-US" sz="1300" dirty="0" err="1" smtClean="0"/>
              <a:t>Diocleciano</a:t>
            </a:r>
            <a:r>
              <a:rPr lang="en-US" sz="1300" dirty="0" smtClean="0"/>
              <a:t> e </a:t>
            </a:r>
            <a:r>
              <a:rPr lang="en-US" sz="1300" dirty="0" err="1" smtClean="0"/>
              <a:t>Galério</a:t>
            </a:r>
            <a:endParaRPr lang="pt-BR" sz="1300" dirty="0" smtClean="0"/>
          </a:p>
        </p:txBody>
      </p:sp>
      <p:pic>
        <p:nvPicPr>
          <p:cNvPr id="2051" name="Picture 3" descr="C:\Users\Juliano\Pictures\Drag\AURELI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5436" y="2333626"/>
            <a:ext cx="1391374" cy="1873250"/>
          </a:xfrm>
          <a:prstGeom prst="rect">
            <a:avLst/>
          </a:prstGeom>
          <a:noFill/>
        </p:spPr>
      </p:pic>
      <p:pic>
        <p:nvPicPr>
          <p:cNvPr id="2050" name="Picture 2" descr="C:\Users\Juliano\Pictures\Drag\Aureus_Valerian-RIC_0034.jpg"/>
          <p:cNvPicPr>
            <a:picLocks noChangeAspect="1" noChangeArrowheads="1"/>
          </p:cNvPicPr>
          <p:nvPr/>
        </p:nvPicPr>
        <p:blipFill>
          <a:blip r:embed="rId7" cstate="print"/>
          <a:srcRect r="51351"/>
          <a:stretch>
            <a:fillRect/>
          </a:stretch>
        </p:blipFill>
        <p:spPr bwMode="auto">
          <a:xfrm>
            <a:off x="1572434" y="1762122"/>
            <a:ext cx="1143593" cy="113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3074" name="Picture 2" descr="C:\Users\Juliano\Pictures\Drag\perpetu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872" y="1345015"/>
            <a:ext cx="3192555" cy="3226985"/>
          </a:xfrm>
          <a:prstGeom prst="rect">
            <a:avLst/>
          </a:prstGeom>
          <a:noFill/>
        </p:spPr>
      </p:pic>
      <p:pic>
        <p:nvPicPr>
          <p:cNvPr id="3075" name="Picture 3" descr="C:\Users\Juliano\Pictures\Drag\Image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9182" y="-95267"/>
            <a:ext cx="1899993" cy="2515655"/>
          </a:xfrm>
          <a:prstGeom prst="rect">
            <a:avLst/>
          </a:prstGeom>
          <a:noFill/>
        </p:spPr>
      </p:pic>
      <p:pic>
        <p:nvPicPr>
          <p:cNvPr id="3076" name="Picture 4" descr="C:\Users\Juliano\Pictures\Drag\PerpetuaandFelicita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687" y="2238375"/>
            <a:ext cx="3519732" cy="24701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382486" y="904865"/>
            <a:ext cx="1637155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Perpétua e Felicidade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1969 – DM Lloyd-Jones – Podemos Aprender da História?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“Isso tudo indica que o cristão deve aprender da história. (...)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meu argumento é que, para nós, é sempre essencial suplementar a nossa leitura teológica com a leitura da história da Igreja. (...) Se não, corremos o perigo de nos tornarmos abstratos, teóricos e acadêmicos em nossa visão da verdade; e, deixando de relacioná-la com os aspectos práticos da vida diária, logo estaremos em dificuldade</a:t>
            </a:r>
            <a:r>
              <a:rPr lang="pt-BR" dirty="0" smtClean="0"/>
              <a:t>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4098" name="Picture 2" descr="C:\Users\Juliano\Documents\Igreja\IBVN\CTB Historia\A era dos mártires\OK\policarpodeesmi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180" y="1142992"/>
            <a:ext cx="2541323" cy="32385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42929" y="1523995"/>
            <a:ext cx="780706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Policarpo</a:t>
            </a:r>
          </a:p>
        </p:txBody>
      </p:sp>
      <p:pic>
        <p:nvPicPr>
          <p:cNvPr id="5" name="Picture 2" descr="http://www.geocities.com/easternicons/forty_martyrs_of_seba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188" y="816597"/>
            <a:ext cx="2579372" cy="337438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335489" y="3952887"/>
            <a:ext cx="1336609" cy="4616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Os 40 mártires de</a:t>
            </a:r>
            <a:br>
              <a:rPr lang="pt-BR" sz="1300" dirty="0" smtClean="0"/>
            </a:br>
            <a:r>
              <a:rPr lang="pt-BR" sz="1300" dirty="0" err="1" smtClean="0"/>
              <a:t>Sebaste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7171" name="Picture 3" descr="C:\Users\Juliano\Documents\Igreja\IBVN\CTB Historia\A era dos mártires\OK\templodedicadoaaugu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535" y="857241"/>
            <a:ext cx="3262712" cy="3416299"/>
          </a:xfrm>
          <a:prstGeom prst="rect">
            <a:avLst/>
          </a:prstGeom>
          <a:noFill/>
        </p:spPr>
      </p:pic>
      <p:pic>
        <p:nvPicPr>
          <p:cNvPr id="7172" name="Picture 4" descr="C:\Users\Juliano\Documents\Igreja\IBVN\CTB Historia\A era dos mártires\OK\altarfamili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95367"/>
            <a:ext cx="2160122" cy="3076571"/>
          </a:xfrm>
          <a:prstGeom prst="rect">
            <a:avLst/>
          </a:prstGeom>
          <a:noFill/>
        </p:spPr>
      </p:pic>
      <p:pic>
        <p:nvPicPr>
          <p:cNvPr id="7170" name="Picture 2" descr="C:\Users\Juliano\Documents\Igreja\IBVN\CTB Historia\A era dos mártires\OK\cesaraugus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358" y="2190749"/>
            <a:ext cx="1886818" cy="280989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90579" y="3905261"/>
            <a:ext cx="1881794" cy="4719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Altar Familiar – Culto aos</a:t>
            </a:r>
            <a:br>
              <a:rPr lang="pt-BR" sz="1300" dirty="0" smtClean="0"/>
            </a:br>
            <a:r>
              <a:rPr lang="pt-BR" sz="1300" dirty="0" smtClean="0"/>
              <a:t>Antepassados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335489" y="3952887"/>
            <a:ext cx="1748580" cy="26162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Adoração ao Imperador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Perseguições</a:t>
            </a:r>
            <a:endParaRPr lang="pt-BR" dirty="0"/>
          </a:p>
        </p:txBody>
      </p:sp>
      <p:pic>
        <p:nvPicPr>
          <p:cNvPr id="2050" name="Picture 2" descr="C:\Users\Juliano\Pictures\Drag\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332" y="1000116"/>
            <a:ext cx="2439828" cy="4096828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240188" y="4095763"/>
            <a:ext cx="559419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Libelo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Apologistas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959" y="1183461"/>
            <a:ext cx="5489258" cy="3150429"/>
          </a:xfrm>
        </p:spPr>
        <p:txBody>
          <a:bodyPr>
            <a:normAutofit/>
          </a:bodyPr>
          <a:lstStyle/>
          <a:p>
            <a:r>
              <a:rPr lang="pt-BR" dirty="0" smtClean="0"/>
              <a:t>Cristianismo e Judaísmo. Novo Testamento e Justino Mártir.</a:t>
            </a:r>
          </a:p>
          <a:p>
            <a:r>
              <a:rPr lang="pt-BR" dirty="0" smtClean="0"/>
              <a:t>Cristianismo e Paganismo. </a:t>
            </a:r>
          </a:p>
          <a:p>
            <a:pPr lvl="1"/>
            <a:r>
              <a:rPr lang="pt-BR" dirty="0" smtClean="0"/>
              <a:t>Epístola a </a:t>
            </a:r>
            <a:r>
              <a:rPr lang="pt-BR" dirty="0" err="1" smtClean="0"/>
              <a:t>Diogneto</a:t>
            </a:r>
            <a:r>
              <a:rPr lang="pt-BR" dirty="0" smtClean="0"/>
              <a:t>.</a:t>
            </a:r>
          </a:p>
          <a:p>
            <a:pPr lvl="1"/>
            <a:r>
              <a:rPr lang="pt-BR" dirty="0" err="1" smtClean="0"/>
              <a:t>Octavius</a:t>
            </a:r>
            <a:r>
              <a:rPr lang="pt-BR" dirty="0" smtClean="0"/>
              <a:t> de </a:t>
            </a:r>
            <a:r>
              <a:rPr lang="pt-BR" dirty="0" err="1" smtClean="0"/>
              <a:t>Minicius</a:t>
            </a:r>
            <a:r>
              <a:rPr lang="pt-BR" dirty="0" smtClean="0"/>
              <a:t> Felix</a:t>
            </a:r>
          </a:p>
          <a:p>
            <a:pPr lvl="1"/>
            <a:r>
              <a:rPr lang="pt-BR" dirty="0" smtClean="0"/>
              <a:t>Justino Mártir – Primeira e Segunda Apologia.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Apologistas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Cristianismo e Cultura - duas abordagens:</a:t>
            </a:r>
          </a:p>
          <a:p>
            <a:pPr lvl="1"/>
            <a:r>
              <a:rPr lang="pt-BR" dirty="0" smtClean="0"/>
              <a:t>Clemente de Alexandria e Orígenes</a:t>
            </a:r>
          </a:p>
          <a:p>
            <a:pPr lvl="1"/>
            <a:r>
              <a:rPr lang="pt-BR" dirty="0" smtClean="0"/>
              <a:t>Tertuliano</a:t>
            </a:r>
          </a:p>
          <a:p>
            <a:r>
              <a:rPr lang="pt-BR" dirty="0" smtClean="0"/>
              <a:t>O problema do encaixe do cristianismo na cultura. Classificação de Richard </a:t>
            </a:r>
            <a:r>
              <a:rPr lang="pt-BR" dirty="0" err="1" smtClean="0"/>
              <a:t>Niehbuhr</a:t>
            </a:r>
            <a:r>
              <a:rPr lang="pt-BR" dirty="0" smtClean="0"/>
              <a:t>:</a:t>
            </a:r>
          </a:p>
          <a:p>
            <a:pPr lvl="1"/>
            <a:r>
              <a:rPr lang="pt-BR" dirty="0" smtClean="0"/>
              <a:t>Cristo contra a cultura.</a:t>
            </a:r>
          </a:p>
          <a:p>
            <a:pPr lvl="1"/>
            <a:r>
              <a:rPr lang="pt-BR" dirty="0" smtClean="0"/>
              <a:t>Cristo da cultura.</a:t>
            </a:r>
          </a:p>
          <a:p>
            <a:pPr lvl="1"/>
            <a:r>
              <a:rPr lang="pt-BR" dirty="0" smtClean="0"/>
              <a:t>Cristo acima da cultura.</a:t>
            </a:r>
          </a:p>
          <a:p>
            <a:pPr lvl="1"/>
            <a:r>
              <a:rPr lang="pt-BR" dirty="0" smtClean="0"/>
              <a:t>Cristo e cultura em paradoxo.</a:t>
            </a:r>
          </a:p>
          <a:p>
            <a:pPr lvl="1"/>
            <a:r>
              <a:rPr lang="pt-BR" dirty="0" smtClean="0"/>
              <a:t>Cristo, o transformador da cultura.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Apologistas</a:t>
            </a:r>
            <a:endParaRPr lang="pt-BR" dirty="0"/>
          </a:p>
        </p:txBody>
      </p:sp>
      <p:pic>
        <p:nvPicPr>
          <p:cNvPr id="4" name="Picture 4" descr="C:\Users\Juliano\Documents\Igreja\IBVN\CTB Historia\ImagensPreparadas\Pagina-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929" y="1047742"/>
            <a:ext cx="2786100" cy="3336937"/>
          </a:xfrm>
          <a:prstGeom prst="rect">
            <a:avLst/>
          </a:prstGeom>
          <a:noFill/>
        </p:spPr>
      </p:pic>
      <p:pic>
        <p:nvPicPr>
          <p:cNvPr id="5" name="Picture 2" descr="C:\Users\Juliano\Pictures\Drag\Justin_Marty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1389" y="1190618"/>
            <a:ext cx="1546226" cy="192583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764993" y="3000380"/>
            <a:ext cx="1098308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Justino Mártir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858334" y="4191013"/>
            <a:ext cx="2374792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“Alexandre adorando seu deus.”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Juliano\Documents\Igreja\IBVN\CTB Historia\A era dos mártires\OK\clementedealexand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4340" y="666739"/>
            <a:ext cx="2181081" cy="3171821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Apologistas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50241" y="3714760"/>
            <a:ext cx="1808231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Clemente de Alexandria</a:t>
            </a:r>
          </a:p>
        </p:txBody>
      </p:sp>
      <p:pic>
        <p:nvPicPr>
          <p:cNvPr id="5122" name="Picture 2" descr="C:\Users\Juliano\Documents\Igreja\IBVN\CTB Historia\A era dos mártires\OK\portodealexand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71" y="904865"/>
            <a:ext cx="3463325" cy="1419224"/>
          </a:xfrm>
          <a:prstGeom prst="rect">
            <a:avLst/>
          </a:prstGeom>
          <a:noFill/>
        </p:spPr>
      </p:pic>
      <p:pic>
        <p:nvPicPr>
          <p:cNvPr id="5124" name="Picture 4" descr="C:\Users\Juliano\Documents\Igreja\IBVN\CTB Historia\A era dos mártires\OK\faroldealexand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5384" y="2257432"/>
            <a:ext cx="1774539" cy="2314568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90579" y="2190749"/>
            <a:ext cx="1919431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Alexandria (Porto e Farol)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Ortodoxia e Heresia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Heresias</a:t>
            </a:r>
          </a:p>
          <a:p>
            <a:pPr lvl="1"/>
            <a:r>
              <a:rPr lang="pt-BR" dirty="0" smtClean="0"/>
              <a:t>Gnosticismo</a:t>
            </a:r>
          </a:p>
          <a:p>
            <a:pPr lvl="1"/>
            <a:r>
              <a:rPr lang="pt-BR" dirty="0" err="1" smtClean="0"/>
              <a:t>Marcionismo</a:t>
            </a:r>
            <a:endParaRPr lang="pt-BR" dirty="0" smtClean="0"/>
          </a:p>
          <a:p>
            <a:pPr lvl="1"/>
            <a:r>
              <a:rPr lang="pt-BR" dirty="0" err="1" smtClean="0"/>
              <a:t>Montanismo</a:t>
            </a:r>
            <a:endParaRPr lang="pt-BR" dirty="0" smtClean="0"/>
          </a:p>
          <a:p>
            <a:r>
              <a:rPr lang="pt-BR" dirty="0" smtClean="0"/>
              <a:t>O Desafio da Ortodoxia</a:t>
            </a:r>
          </a:p>
          <a:p>
            <a:pPr lvl="1"/>
            <a:r>
              <a:rPr lang="pt-BR" dirty="0" smtClean="0"/>
              <a:t>Estabelecer a Fé</a:t>
            </a:r>
          </a:p>
          <a:p>
            <a:pPr lvl="1"/>
            <a:r>
              <a:rPr lang="pt-BR" dirty="0" smtClean="0"/>
              <a:t>Manter o mistério</a:t>
            </a:r>
          </a:p>
          <a:p>
            <a:pPr lvl="1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Ortodoxia e Heresia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858334" y="3238507"/>
            <a:ext cx="4050262" cy="43088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60972" tIns="30486" rIns="60972" bIns="30486" rtlCol="0">
            <a:spAutoFit/>
          </a:bodyPr>
          <a:lstStyle/>
          <a:p>
            <a:r>
              <a:rPr lang="pt-BR" dirty="0" smtClean="0"/>
              <a:t>desceu a </a:t>
            </a:r>
            <a:r>
              <a:rPr lang="pt-BR" dirty="0" err="1" smtClean="0"/>
              <a:t>Cafarnaum</a:t>
            </a:r>
            <a:r>
              <a:rPr lang="pt-BR" dirty="0" smtClean="0"/>
              <a:t>, cidade da </a:t>
            </a:r>
            <a:r>
              <a:rPr lang="pt-BR" dirty="0" err="1" smtClean="0"/>
              <a:t>Galiléia</a:t>
            </a:r>
            <a:r>
              <a:rPr lang="pt-BR" dirty="0" smtClean="0"/>
              <a:t>, e os ensinava no sábado. – Lucas 4:31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90579" y="1095367"/>
            <a:ext cx="5003264" cy="384733"/>
          </a:xfrm>
          <a:prstGeom prst="rect">
            <a:avLst/>
          </a:prstGeom>
          <a:noFill/>
        </p:spPr>
        <p:txBody>
          <a:bodyPr wrap="square" lIns="60972" tIns="30486" rIns="60972" bIns="30486">
            <a:spAutoFit/>
          </a:bodyPr>
          <a:lstStyle/>
          <a:p>
            <a:pPr algn="ctr"/>
            <a:r>
              <a:rPr lang="pt-BR" sz="21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 evangelho de Lucas segundo </a:t>
            </a:r>
            <a:r>
              <a:rPr lang="pt-BR" sz="21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Marcion</a:t>
            </a:r>
            <a:endParaRPr lang="pt-BR" sz="2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879" y="1714497"/>
            <a:ext cx="4050262" cy="80021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60972" tIns="30486" rIns="60972" bIns="30486" rtlCol="0">
            <a:spAutoFit/>
          </a:bodyPr>
          <a:lstStyle/>
          <a:p>
            <a:r>
              <a:rPr lang="pt-BR" dirty="0" smtClean="0"/>
              <a:t>No décimo quinto ano do reinado de Tibério César, sendo </a:t>
            </a:r>
            <a:r>
              <a:rPr lang="pt-BR" dirty="0" err="1" smtClean="0"/>
              <a:t>Pôncio</a:t>
            </a:r>
            <a:r>
              <a:rPr lang="pt-BR" dirty="0" smtClean="0"/>
              <a:t> Pilatos governador da Judéia, Herodes, tetrarca da </a:t>
            </a:r>
            <a:r>
              <a:rPr lang="pt-BR" dirty="0" err="1" smtClean="0"/>
              <a:t>Galiléia</a:t>
            </a:r>
            <a:r>
              <a:rPr lang="pt-BR" dirty="0" smtClean="0"/>
              <a:t>, seu irmão Filipe, tetrarca da região da </a:t>
            </a:r>
            <a:r>
              <a:rPr lang="pt-BR" dirty="0" err="1" smtClean="0"/>
              <a:t>Ituréia</a:t>
            </a:r>
            <a:r>
              <a:rPr lang="pt-BR" dirty="0" smtClean="0"/>
              <a:t> e </a:t>
            </a:r>
            <a:r>
              <a:rPr lang="pt-BR" dirty="0" err="1" smtClean="0"/>
              <a:t>Traconites</a:t>
            </a:r>
            <a:r>
              <a:rPr lang="pt-BR" dirty="0" smtClean="0"/>
              <a:t>, e Lisânias, tetrarca de </a:t>
            </a:r>
            <a:r>
              <a:rPr lang="pt-BR" dirty="0" err="1" smtClean="0"/>
              <a:t>Abilene</a:t>
            </a:r>
            <a:r>
              <a:rPr lang="pt-BR" dirty="0" smtClean="0"/>
              <a:t>, – Lucas 3:1</a:t>
            </a:r>
            <a:endParaRPr lang="pt-BR" dirty="0"/>
          </a:p>
        </p:txBody>
      </p:sp>
      <p:cxnSp>
        <p:nvCxnSpPr>
          <p:cNvPr id="9" name="Conector de seta reta 8"/>
          <p:cNvCxnSpPr>
            <a:stCxn id="7" idx="2"/>
            <a:endCxn id="4" idx="0"/>
          </p:cNvCxnSpPr>
          <p:nvPr/>
        </p:nvCxnSpPr>
        <p:spPr>
          <a:xfrm rot="16200000" flipH="1">
            <a:off x="2735343" y="2090383"/>
            <a:ext cx="723791" cy="157245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Juliano\Pictures\Drag\gnosticblessingsym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934" y="2333625"/>
            <a:ext cx="902170" cy="9144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Ortodoxia e Heresia</a:t>
            </a:r>
            <a:endParaRPr lang="pt-BR" dirty="0"/>
          </a:p>
        </p:txBody>
      </p:sp>
      <p:pic>
        <p:nvPicPr>
          <p:cNvPr id="6146" name="Picture 2" descr="C:\Users\Juliano\Pictures\Drag\Circle_cros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8282" y="1333493"/>
            <a:ext cx="864050" cy="850900"/>
          </a:xfrm>
          <a:prstGeom prst="rect">
            <a:avLst/>
          </a:prstGeom>
          <a:noFill/>
        </p:spPr>
      </p:pic>
      <p:pic>
        <p:nvPicPr>
          <p:cNvPr id="6147" name="Picture 3" descr="C:\Users\Juliano\Pictures\Drag\meadmarc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5489" y="1333493"/>
            <a:ext cx="1482438" cy="198966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857681" y="2190749"/>
            <a:ext cx="1508634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smtClean="0"/>
              <a:t>Símbolos Gnósticos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31442" y="2952755"/>
            <a:ext cx="699487" cy="2667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72" tIns="30486" rIns="60972" bIns="30486" rtlCol="0">
            <a:spAutoFit/>
          </a:bodyPr>
          <a:lstStyle/>
          <a:p>
            <a:r>
              <a:rPr lang="pt-BR" sz="1300" dirty="0" err="1" smtClean="0"/>
              <a:t>Márcion</a:t>
            </a:r>
            <a:endParaRPr lang="pt-BR" sz="1300" dirty="0" smtClean="0"/>
          </a:p>
        </p:txBody>
      </p:sp>
      <p:pic>
        <p:nvPicPr>
          <p:cNvPr id="6148" name="Picture 4" descr="C:\Users\Juliano\Pictures\Drag\BabSerpTai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430" y="2476501"/>
            <a:ext cx="1219835" cy="1795992"/>
          </a:xfrm>
          <a:prstGeom prst="rect">
            <a:avLst/>
          </a:prstGeom>
          <a:noFill/>
        </p:spPr>
      </p:pic>
      <p:pic>
        <p:nvPicPr>
          <p:cNvPr id="10" name="Picture 3" descr="C:\Users\Juliano\Pictures\Drag\aquarian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279" y="1381119"/>
            <a:ext cx="778281" cy="77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História da Igreja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/>
              <a:t>O que é a Igreja? (Confissão de Fé 1689 – Cap. 25)</a:t>
            </a:r>
          </a:p>
          <a:p>
            <a:pPr marL="422232" indent="-342969">
              <a:buFont typeface="+mj-lt"/>
              <a:buAutoNum type="arabicPeriod"/>
            </a:pPr>
            <a:r>
              <a:rPr lang="pt-BR" dirty="0" smtClean="0"/>
              <a:t>A </a:t>
            </a:r>
            <a:r>
              <a:rPr lang="pt-BR" dirty="0" smtClean="0">
                <a:solidFill>
                  <a:srgbClr val="FF0000"/>
                </a:solidFill>
              </a:rPr>
              <a:t>Igreja universal </a:t>
            </a:r>
            <a:r>
              <a:rPr lang="pt-BR" dirty="0" smtClean="0"/>
              <a:t>(ou católica), que com respeito à obra interna do Espírito, e da verdade da graça, pode ser chamada </a:t>
            </a:r>
            <a:r>
              <a:rPr lang="pt-BR" dirty="0" smtClean="0">
                <a:solidFill>
                  <a:srgbClr val="FF0000"/>
                </a:solidFill>
              </a:rPr>
              <a:t>invisível</a:t>
            </a:r>
            <a:r>
              <a:rPr lang="pt-BR" dirty="0" smtClean="0"/>
              <a:t>, consiste no número total dos eleitos que já foram, estão sendo, ou ainda serão chamados em Cristo, o Cabeça de todos. </a:t>
            </a:r>
          </a:p>
          <a:p>
            <a:pPr marL="422232" indent="-342969">
              <a:buFont typeface="+mj-lt"/>
              <a:buAutoNum type="arabicPeriod"/>
            </a:pPr>
            <a:r>
              <a:rPr lang="pt-BR" dirty="0" smtClean="0"/>
              <a:t>Todas as pessoas ao redor do mundo, que professam fé no evangelho e obediência a Deus, mediante Cristo, de acordo com o evangelho, e que não destroem o seu testemunho com alguma doutrina fundamentalmente errada ou conversão profana: esses podem ser chamados de os santos, de que se compõe a </a:t>
            </a:r>
            <a:r>
              <a:rPr lang="pt-BR" dirty="0" smtClean="0">
                <a:solidFill>
                  <a:srgbClr val="FF0000"/>
                </a:solidFill>
              </a:rPr>
              <a:t>igreja visível</a:t>
            </a:r>
            <a:r>
              <a:rPr lang="pt-BR" dirty="0" smtClean="0"/>
              <a:t>; e todas as congregações deviam ser constituídas de pessoas assim. </a:t>
            </a:r>
          </a:p>
          <a:p>
            <a:pPr marL="422232" indent="-342969">
              <a:buFont typeface="+mj-lt"/>
              <a:buAutoNum type="arabicPeriod"/>
            </a:pPr>
            <a:r>
              <a:rPr lang="pt-BR" dirty="0" smtClean="0"/>
              <a:t>Mesmo as igrejas mais puras sobre a terra estão </a:t>
            </a:r>
            <a:r>
              <a:rPr lang="pt-BR" dirty="0" smtClean="0">
                <a:solidFill>
                  <a:srgbClr val="FF0000"/>
                </a:solidFill>
              </a:rPr>
              <a:t>sujeitas a erros doutrinários e a comprometimentos</a:t>
            </a:r>
            <a:r>
              <a:rPr lang="pt-BR" dirty="0" smtClean="0"/>
              <a:t>. Algumas se degeneraram tanto, que deixaram de ser Igrejas de Cristo, e passaram a ser sinagogas de Satanás. A despeito disso, porém, Cristo sempre teve e sempre terá um reino neste mundo, até o fim dos tempos. Esse reino é formado dos que </a:t>
            </a:r>
            <a:r>
              <a:rPr lang="pt-BR" dirty="0" err="1" smtClean="0"/>
              <a:t>nEle</a:t>
            </a:r>
            <a:r>
              <a:rPr lang="pt-BR" dirty="0" smtClean="0"/>
              <a:t> crêem e confessam o se nome.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Nicéia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Divindade de Cristo</a:t>
            </a:r>
          </a:p>
          <a:p>
            <a:r>
              <a:rPr lang="pt-BR" dirty="0" smtClean="0"/>
              <a:t>Arianismo</a:t>
            </a:r>
          </a:p>
          <a:p>
            <a:r>
              <a:rPr lang="pt-BR" dirty="0" smtClean="0"/>
              <a:t>O Concílio de Nicéia</a:t>
            </a:r>
          </a:p>
          <a:p>
            <a:r>
              <a:rPr lang="pt-BR" dirty="0" smtClean="0"/>
              <a:t>Atanásio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Cânon, o Credo e os Bispos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Cânon</a:t>
            </a:r>
          </a:p>
          <a:p>
            <a:pPr lvl="1"/>
            <a:r>
              <a:rPr lang="pt-BR" dirty="0" smtClean="0"/>
              <a:t>Antigo Testamento</a:t>
            </a:r>
          </a:p>
          <a:p>
            <a:pPr lvl="1"/>
            <a:r>
              <a:rPr lang="pt-BR" dirty="0" smtClean="0"/>
              <a:t>Novo Testamento (lista de Atanásio - 367)</a:t>
            </a:r>
          </a:p>
          <a:p>
            <a:pPr lvl="1"/>
            <a:r>
              <a:rPr lang="pt-BR" dirty="0" smtClean="0"/>
              <a:t>Princípio: Reconhecimento em vez de imposição</a:t>
            </a:r>
          </a:p>
          <a:p>
            <a:r>
              <a:rPr lang="pt-BR" dirty="0" smtClean="0"/>
              <a:t>Credos</a:t>
            </a:r>
          </a:p>
          <a:p>
            <a:pPr lvl="1"/>
            <a:r>
              <a:rPr lang="pt-BR" dirty="0" smtClean="0"/>
              <a:t>O Peixe (</a:t>
            </a:r>
            <a:r>
              <a:rPr lang="pt-BR" dirty="0" err="1" smtClean="0"/>
              <a:t>Ichtys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O credo dos apóstolos</a:t>
            </a:r>
          </a:p>
          <a:p>
            <a:pPr lvl="1"/>
            <a:r>
              <a:rPr lang="pt-BR" dirty="0" smtClean="0"/>
              <a:t>A Regra da Fé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Cânon, o Credo e os Bispos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Bispos</a:t>
            </a:r>
          </a:p>
          <a:p>
            <a:pPr lvl="1"/>
            <a:r>
              <a:rPr lang="pt-BR" dirty="0" smtClean="0"/>
              <a:t>Novo Testamento e Primeiro Século: Presbíteros e Diáconos.</a:t>
            </a:r>
          </a:p>
          <a:p>
            <a:pPr lvl="1"/>
            <a:r>
              <a:rPr lang="pt-BR" dirty="0" smtClean="0"/>
              <a:t>Apoio</a:t>
            </a:r>
          </a:p>
          <a:p>
            <a:pPr lvl="2"/>
            <a:r>
              <a:rPr lang="pt-BR" dirty="0" smtClean="0"/>
              <a:t>Inácio de Antioquia – início do II século – Bispo único</a:t>
            </a:r>
          </a:p>
          <a:p>
            <a:pPr lvl="2"/>
            <a:r>
              <a:rPr lang="pt-BR" dirty="0" smtClean="0"/>
              <a:t>Irineu de Lion – fim do II século – sucessão apostólica</a:t>
            </a:r>
          </a:p>
          <a:p>
            <a:pPr lvl="1"/>
            <a:r>
              <a:rPr lang="pt-BR" dirty="0" smtClean="0"/>
              <a:t>Por quê? Eficiência e Ortodoxia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Cânon, o Credo e os Bispos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Igrejas mais importantes</a:t>
            </a:r>
          </a:p>
          <a:p>
            <a:pPr lvl="1"/>
            <a:r>
              <a:rPr lang="pt-BR" dirty="0" smtClean="0"/>
              <a:t>Oriente: Jerusalém, </a:t>
            </a:r>
            <a:r>
              <a:rPr lang="pt-BR" dirty="0" err="1" smtClean="0"/>
              <a:t>Cesaréia</a:t>
            </a:r>
            <a:r>
              <a:rPr lang="pt-BR" dirty="0" smtClean="0"/>
              <a:t>, Antioquia, Alexandria e Constantinopla.</a:t>
            </a:r>
          </a:p>
          <a:p>
            <a:pPr lvl="1"/>
            <a:r>
              <a:rPr lang="pt-BR" dirty="0" smtClean="0"/>
              <a:t>Ocidente: Roma</a:t>
            </a:r>
          </a:p>
          <a:p>
            <a:pPr lvl="1">
              <a:buNone/>
            </a:pPr>
            <a:endParaRPr lang="pt-BR" dirty="0" smtClean="0"/>
          </a:p>
          <a:p>
            <a:pPr lvl="1">
              <a:buNone/>
            </a:pPr>
            <a:r>
              <a:rPr lang="pt-BR" dirty="0" smtClean="0"/>
              <a:t>Irineu: “É um caso de necessidade que todas as igrejas deveriam concordar com essa igreja, por causa da sua preeminente autoridade.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ano\Pictures\Drag\800px-Ephesus_Ichthys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969" y="2047874"/>
            <a:ext cx="3160206" cy="1262602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Cânon, o Credo e os Bispos</a:t>
            </a:r>
            <a:endParaRPr lang="pt-BR" dirty="0"/>
          </a:p>
        </p:txBody>
      </p:sp>
      <p:pic>
        <p:nvPicPr>
          <p:cNvPr id="8194" name="Picture 2" descr="C:\Users\Juliano\Documents\Igreja\IBVN\CTB Historia\A era dos mártires\OK\pei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7238" y="3381384"/>
            <a:ext cx="2541323" cy="933450"/>
          </a:xfrm>
          <a:prstGeom prst="rect">
            <a:avLst/>
          </a:prstGeom>
          <a:noFill/>
        </p:spPr>
      </p:pic>
      <p:pic>
        <p:nvPicPr>
          <p:cNvPr id="8196" name="Picture 4" descr="C:\Users\Juliano\Pictures\Drag\424px-P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229" y="1047741"/>
            <a:ext cx="2360262" cy="333269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287187" y="1333494"/>
            <a:ext cx="1775815" cy="4616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en-US" sz="1300" dirty="0" err="1" smtClean="0"/>
              <a:t>Página</a:t>
            </a:r>
            <a:r>
              <a:rPr lang="en-US" sz="1300" dirty="0" smtClean="0"/>
              <a:t> do P46 (</a:t>
            </a:r>
            <a:r>
              <a:rPr lang="en-US" sz="1300" dirty="0" err="1" smtClean="0"/>
              <a:t>séc</a:t>
            </a:r>
            <a:r>
              <a:rPr lang="en-US" sz="1300" dirty="0" smtClean="0"/>
              <a:t> III) – </a:t>
            </a:r>
          </a:p>
          <a:p>
            <a:r>
              <a:rPr lang="en-US" sz="1300" dirty="0" smtClean="0"/>
              <a:t>1 Co 11:33 a 12:9</a:t>
            </a:r>
            <a:endParaRPr lang="pt-BR" sz="1300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4669693" y="3238508"/>
            <a:ext cx="1189116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err="1" smtClean="0"/>
              <a:t>Ichtys</a:t>
            </a:r>
            <a:r>
              <a:rPr lang="pt-BR" sz="1300" dirty="0" smtClean="0"/>
              <a:t> ou </a:t>
            </a:r>
            <a:r>
              <a:rPr lang="pt-BR" sz="1300" dirty="0" err="1" smtClean="0"/>
              <a:t>Ichtus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Cânon, o Credo e os Bispos</a:t>
            </a:r>
            <a:endParaRPr lang="pt-BR" dirty="0"/>
          </a:p>
        </p:txBody>
      </p:sp>
      <p:pic>
        <p:nvPicPr>
          <p:cNvPr id="9218" name="Picture 2" descr="C:\Users\Juliano\Pictures\Drag\Ignat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879" y="1047742"/>
            <a:ext cx="2650321" cy="3414191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858335" y="4238640"/>
            <a:ext cx="1439889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Inácio de Antioquia</a:t>
            </a:r>
          </a:p>
        </p:txBody>
      </p:sp>
      <p:pic>
        <p:nvPicPr>
          <p:cNvPr id="9219" name="Picture 3" descr="C:\Users\Juliano\Documents\Igreja\IBVN\CTB Historia\A era dos mártires\OK\irneudele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3138" y="1285868"/>
            <a:ext cx="2541323" cy="309245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4479092" y="4191014"/>
            <a:ext cx="1091974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Irineu de Lyon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Pais da Igreja Primitiva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Quem são?</a:t>
            </a:r>
          </a:p>
          <a:p>
            <a:pPr lvl="1"/>
            <a:r>
              <a:rPr lang="pt-BR" dirty="0" smtClean="0"/>
              <a:t>Líderes da igreja depois dos apóstolos.</a:t>
            </a:r>
          </a:p>
          <a:p>
            <a:pPr lvl="1"/>
            <a:r>
              <a:rPr lang="pt-BR" dirty="0" smtClean="0"/>
              <a:t>Divisão tradicional: </a:t>
            </a:r>
            <a:r>
              <a:rPr lang="pt-BR" dirty="0" err="1" smtClean="0"/>
              <a:t>Ante-nicenos</a:t>
            </a:r>
            <a:r>
              <a:rPr lang="pt-BR" dirty="0" smtClean="0"/>
              <a:t>, </a:t>
            </a:r>
            <a:r>
              <a:rPr lang="pt-BR" dirty="0" err="1" smtClean="0"/>
              <a:t>Nicenos</a:t>
            </a:r>
            <a:r>
              <a:rPr lang="pt-BR" dirty="0" smtClean="0"/>
              <a:t> e </a:t>
            </a:r>
            <a:r>
              <a:rPr lang="pt-BR" dirty="0" err="1" smtClean="0"/>
              <a:t>Pós-nicenos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Ortodoxos (?)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Pais da Igreja Primitiva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Nove Importantes Pais</a:t>
            </a:r>
          </a:p>
          <a:p>
            <a:pPr lvl="1"/>
            <a:r>
              <a:rPr lang="pt-BR" dirty="0" smtClean="0"/>
              <a:t>Clemente de Roma </a:t>
            </a:r>
            <a:r>
              <a:rPr lang="pt-BR" sz="1500" dirty="0" smtClean="0"/>
              <a:t>(? – 99)</a:t>
            </a:r>
          </a:p>
          <a:p>
            <a:pPr lvl="1"/>
            <a:r>
              <a:rPr lang="pt-BR" dirty="0" smtClean="0"/>
              <a:t>Policarpo </a:t>
            </a:r>
            <a:r>
              <a:rPr lang="pt-BR" sz="1500" dirty="0" smtClean="0"/>
              <a:t>(? – 155)</a:t>
            </a:r>
          </a:p>
          <a:p>
            <a:pPr lvl="1"/>
            <a:r>
              <a:rPr lang="pt-BR" dirty="0" smtClean="0"/>
              <a:t>Justino Mártir </a:t>
            </a:r>
            <a:r>
              <a:rPr lang="pt-BR" sz="1500" dirty="0" smtClean="0"/>
              <a:t>(100 – 165)</a:t>
            </a:r>
          </a:p>
          <a:p>
            <a:pPr lvl="1"/>
            <a:r>
              <a:rPr lang="pt-BR" dirty="0" err="1" smtClean="0"/>
              <a:t>Taciano</a:t>
            </a:r>
            <a:r>
              <a:rPr lang="pt-BR" dirty="0" smtClean="0"/>
              <a:t> </a:t>
            </a:r>
            <a:r>
              <a:rPr lang="pt-BR" sz="1500" dirty="0" smtClean="0"/>
              <a:t>(? – 185)</a:t>
            </a:r>
          </a:p>
          <a:p>
            <a:pPr lvl="1"/>
            <a:r>
              <a:rPr lang="pt-BR" dirty="0" smtClean="0"/>
              <a:t>Irineu </a:t>
            </a:r>
            <a:r>
              <a:rPr lang="pt-BR" sz="1500" dirty="0" smtClean="0"/>
              <a:t>(? – 202)</a:t>
            </a:r>
          </a:p>
          <a:p>
            <a:pPr lvl="1"/>
            <a:r>
              <a:rPr lang="pt-BR" dirty="0" smtClean="0"/>
              <a:t>Tertuliano </a:t>
            </a:r>
            <a:r>
              <a:rPr lang="pt-BR" sz="1500" dirty="0" smtClean="0"/>
              <a:t>(160 – 220)</a:t>
            </a:r>
          </a:p>
          <a:p>
            <a:pPr lvl="1"/>
            <a:r>
              <a:rPr lang="pt-BR" dirty="0" smtClean="0"/>
              <a:t>Clemente de Alexandria </a:t>
            </a:r>
            <a:r>
              <a:rPr lang="pt-BR" sz="1500" dirty="0" smtClean="0"/>
              <a:t>(150 – 217)</a:t>
            </a:r>
          </a:p>
          <a:p>
            <a:pPr lvl="1"/>
            <a:r>
              <a:rPr lang="pt-BR" dirty="0" smtClean="0"/>
              <a:t>Orígenes </a:t>
            </a:r>
            <a:r>
              <a:rPr lang="pt-BR" sz="1500" dirty="0" smtClean="0"/>
              <a:t>(185 – 254)</a:t>
            </a:r>
          </a:p>
          <a:p>
            <a:pPr lvl="1"/>
            <a:r>
              <a:rPr lang="pt-BR" dirty="0" smtClean="0"/>
              <a:t>Cipriano </a:t>
            </a:r>
            <a:r>
              <a:rPr lang="pt-BR" sz="1500" dirty="0" smtClean="0"/>
              <a:t>(200 – 258)</a:t>
            </a:r>
            <a:endParaRPr lang="pt-BR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Pais da Igreja Primitiva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deveríamos ver os pais?</a:t>
            </a:r>
          </a:p>
          <a:p>
            <a:pPr lvl="1"/>
            <a:r>
              <a:rPr lang="pt-BR" dirty="0" smtClean="0"/>
              <a:t>Catolicismo romano e Ortodoxia Oriental – Veneração.</a:t>
            </a:r>
          </a:p>
          <a:p>
            <a:pPr lvl="1"/>
            <a:r>
              <a:rPr lang="pt-BR" dirty="0" smtClean="0"/>
              <a:t>Protestantes – tendência de ignorá-los.</a:t>
            </a:r>
          </a:p>
          <a:p>
            <a:pPr lvl="1"/>
            <a:r>
              <a:rPr lang="pt-BR" dirty="0" smtClean="0"/>
              <a:t>Posição adequada – seres humanos que estavam algumas vezes errados, mas que foram freqüentemente guias fiéis.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Pais da Igreja Primitiva</a:t>
            </a:r>
            <a:endParaRPr lang="pt-BR" dirty="0"/>
          </a:p>
        </p:txBody>
      </p:sp>
      <p:pic>
        <p:nvPicPr>
          <p:cNvPr id="4" name="Picture 2" descr="C:\Users\Juliano\Pictures\Drag\Justin_Mart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786" y="1095368"/>
            <a:ext cx="1546226" cy="1925833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097238" y="2905130"/>
            <a:ext cx="1072096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Justino Mártir</a:t>
            </a:r>
          </a:p>
        </p:txBody>
      </p:sp>
      <p:pic>
        <p:nvPicPr>
          <p:cNvPr id="10242" name="Picture 2" descr="C:\Users\Juliano\Pictures\Drag\StClemen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31" y="1095368"/>
            <a:ext cx="990063" cy="989547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62381" y="1904998"/>
            <a:ext cx="1437517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Clemente de Roma</a:t>
            </a:r>
          </a:p>
        </p:txBody>
      </p:sp>
      <p:pic>
        <p:nvPicPr>
          <p:cNvPr id="10243" name="Picture 3" descr="C:\Users\Juliano\Documents\Igreja\IBVN\CTB Historia\A era dos mártires\OK\usados\policarpodeesmir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180" y="2287489"/>
            <a:ext cx="1792708" cy="228451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858334" y="4191014"/>
            <a:ext cx="763422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Policarpo</a:t>
            </a:r>
          </a:p>
        </p:txBody>
      </p:sp>
      <p:pic>
        <p:nvPicPr>
          <p:cNvPr id="10244" name="Picture 4" descr="C:\Users\Juliano\Pictures\Drag\TatiantheAssyr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6517" y="1714497"/>
            <a:ext cx="1442659" cy="2725207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4193191" y="4191014"/>
            <a:ext cx="655957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err="1" smtClean="0"/>
              <a:t>Taciano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História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 história da Igreja é chamada por muitos de “terceiro testamento”. Vem logo após o Novo Testamento.</a:t>
            </a:r>
          </a:p>
          <a:p>
            <a:r>
              <a:rPr lang="pt-BR" dirty="0" smtClean="0"/>
              <a:t>Sempre estaremos sendo seletivos.</a:t>
            </a:r>
          </a:p>
          <a:p>
            <a:r>
              <a:rPr lang="pt-BR" dirty="0" smtClean="0"/>
              <a:t>Há momentos em que coisas boas ocorrem em meio ao erro. É difícil separar as coisas.</a:t>
            </a:r>
          </a:p>
          <a:p>
            <a:r>
              <a:rPr lang="pt-BR" dirty="0" smtClean="0"/>
              <a:t>Recompensas do estudo da história da igreja: </a:t>
            </a:r>
          </a:p>
          <a:p>
            <a:pPr lvl="1"/>
            <a:r>
              <a:rPr lang="pt-BR" dirty="0" smtClean="0"/>
              <a:t>Glória de Deus.</a:t>
            </a:r>
          </a:p>
          <a:p>
            <a:pPr lvl="1"/>
            <a:r>
              <a:rPr lang="pt-BR" dirty="0" smtClean="0"/>
              <a:t>Nosso crescimento.</a:t>
            </a:r>
          </a:p>
          <a:p>
            <a:pPr lvl="1"/>
            <a:r>
              <a:rPr lang="pt-BR" dirty="0" smtClean="0"/>
              <a:t>O bem da Igreja.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Pais da Igreja Primitiva</a:t>
            </a:r>
            <a:endParaRPr lang="pt-BR" dirty="0"/>
          </a:p>
        </p:txBody>
      </p:sp>
      <p:pic>
        <p:nvPicPr>
          <p:cNvPr id="11267" name="Picture 3" descr="C:\Users\Juliano\Documents\Igreja\IBVN\CTB Historia\A era dos mártires\OK\tertul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585" y="1904998"/>
            <a:ext cx="1993730" cy="2381267"/>
          </a:xfrm>
          <a:prstGeom prst="rect">
            <a:avLst/>
          </a:prstGeom>
          <a:noFill/>
        </p:spPr>
      </p:pic>
      <p:pic>
        <p:nvPicPr>
          <p:cNvPr id="11268" name="Picture 4" descr="C:\Users\Juliano\Documents\Igreja\IBVN\CTB Historia\A era dos mártires\OK\usados\irneudele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230" y="1142993"/>
            <a:ext cx="2035160" cy="2476517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42931" y="3476634"/>
            <a:ext cx="517457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Irineu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77787" y="4143388"/>
            <a:ext cx="824273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en-US" sz="1300" dirty="0" err="1" smtClean="0"/>
              <a:t>Tertuliano</a:t>
            </a:r>
            <a:endParaRPr lang="pt-BR" sz="1300" dirty="0" smtClean="0"/>
          </a:p>
        </p:txBody>
      </p:sp>
      <p:pic>
        <p:nvPicPr>
          <p:cNvPr id="11269" name="Picture 5" descr="C:\Users\Juliano\Documents\Igreja\IBVN\CTB Historia\A era dos mártires\OK\usados\clementedealexandr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5555" y="1047742"/>
            <a:ext cx="1905992" cy="2771774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4243316" y="3714760"/>
            <a:ext cx="1765300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en-US" sz="1300" dirty="0" smtClean="0"/>
              <a:t>Clemente de Alexandria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Pais da Igreja Primitiva</a:t>
            </a:r>
            <a:endParaRPr lang="pt-BR" dirty="0"/>
          </a:p>
        </p:txBody>
      </p:sp>
      <p:pic>
        <p:nvPicPr>
          <p:cNvPr id="3" name="Picture 2" descr="C:\Users\Juliano\Documents\Igreja\IBVN\CTB Historia\A era dos mártires\OK\ciprianodecarta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429" y="1285869"/>
            <a:ext cx="2329131" cy="2857520"/>
          </a:xfrm>
          <a:prstGeom prst="rect">
            <a:avLst/>
          </a:prstGeom>
          <a:noFill/>
        </p:spPr>
      </p:pic>
      <p:pic>
        <p:nvPicPr>
          <p:cNvPr id="12290" name="Picture 2" descr="C:\Users\Juliano\Pictures\Drag\ori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0" y="1142992"/>
            <a:ext cx="2351604" cy="318876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810685" y="4143388"/>
            <a:ext cx="749893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Orígenes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859640" y="4048138"/>
            <a:ext cx="700200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en-US" sz="1300" dirty="0" err="1" smtClean="0"/>
              <a:t>Cipriano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Cristãos Primitivos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Igreja</a:t>
            </a:r>
          </a:p>
          <a:p>
            <a:pPr lvl="1"/>
            <a:r>
              <a:rPr lang="pt-BR" dirty="0" smtClean="0"/>
              <a:t>Culto no Dia do Senhor</a:t>
            </a:r>
          </a:p>
          <a:p>
            <a:pPr lvl="1"/>
            <a:r>
              <a:rPr lang="pt-BR" dirty="0" smtClean="0"/>
              <a:t>Batismo</a:t>
            </a:r>
          </a:p>
          <a:p>
            <a:r>
              <a:rPr lang="pt-BR" dirty="0" smtClean="0"/>
              <a:t>Vida Cristã</a:t>
            </a:r>
          </a:p>
          <a:p>
            <a:pPr lvl="1"/>
            <a:r>
              <a:rPr lang="pt-BR" dirty="0" smtClean="0"/>
              <a:t>Casamento Cristão</a:t>
            </a:r>
          </a:p>
          <a:p>
            <a:pPr lvl="1"/>
            <a:r>
              <a:rPr lang="pt-BR" dirty="0" smtClean="0"/>
              <a:t>Crescente valorização do celibato</a:t>
            </a:r>
          </a:p>
          <a:p>
            <a:r>
              <a:rPr lang="pt-BR" dirty="0" smtClean="0"/>
              <a:t>Sociedade</a:t>
            </a:r>
          </a:p>
          <a:p>
            <a:pPr lvl="1"/>
            <a:r>
              <a:rPr lang="pt-BR" dirty="0" smtClean="0"/>
              <a:t>No mundo, mas não do mundo.</a:t>
            </a:r>
          </a:p>
          <a:p>
            <a:pPr lvl="1"/>
            <a:r>
              <a:rPr lang="pt-BR" dirty="0" smtClean="0"/>
              <a:t>Respeito pela vida, compaixão dos necessitados e preocupação com a decência.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Igreja no Quarto Século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Igreja no Império Romano</a:t>
            </a:r>
          </a:p>
          <a:p>
            <a:pPr lvl="1"/>
            <a:r>
              <a:rPr lang="pt-BR" dirty="0" smtClean="0"/>
              <a:t>Constantino</a:t>
            </a:r>
          </a:p>
          <a:p>
            <a:pPr lvl="1"/>
            <a:r>
              <a:rPr lang="pt-BR" dirty="0" smtClean="0"/>
              <a:t>Eusébio de </a:t>
            </a:r>
            <a:r>
              <a:rPr lang="pt-BR" dirty="0" err="1" smtClean="0"/>
              <a:t>Cesaréia</a:t>
            </a:r>
            <a:endParaRPr lang="pt-BR" dirty="0" smtClean="0"/>
          </a:p>
          <a:p>
            <a:r>
              <a:rPr lang="pt-BR" dirty="0" smtClean="0"/>
              <a:t>A Igreja fora do Império</a:t>
            </a:r>
          </a:p>
          <a:p>
            <a:pPr lvl="1"/>
            <a:r>
              <a:rPr lang="pt-BR" dirty="0" smtClean="0"/>
              <a:t>Ásia</a:t>
            </a:r>
          </a:p>
          <a:p>
            <a:pPr lvl="2"/>
            <a:r>
              <a:rPr lang="pt-BR" dirty="0" smtClean="0"/>
              <a:t>Pérsia – centro da igreja asiática</a:t>
            </a:r>
          </a:p>
          <a:p>
            <a:pPr lvl="1"/>
            <a:r>
              <a:rPr lang="pt-BR" dirty="0" smtClean="0"/>
              <a:t>África</a:t>
            </a:r>
          </a:p>
          <a:p>
            <a:pPr lvl="2"/>
            <a:r>
              <a:rPr lang="pt-BR" dirty="0" err="1" smtClean="0"/>
              <a:t>Axum</a:t>
            </a:r>
            <a:r>
              <a:rPr lang="pt-BR" dirty="0" smtClean="0"/>
              <a:t> (Etiópia)</a:t>
            </a:r>
          </a:p>
          <a:p>
            <a:pPr lvl="2"/>
            <a:r>
              <a:rPr lang="pt-BR" dirty="0" smtClean="0"/>
              <a:t>Núbia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Igreja no Quarto Século</a:t>
            </a:r>
            <a:endParaRPr lang="pt-BR" dirty="0"/>
          </a:p>
        </p:txBody>
      </p:sp>
      <p:pic>
        <p:nvPicPr>
          <p:cNvPr id="1026" name="Picture 2" descr="C:\Users\Juliano\Documents\Igreja\IBVN\CTB Historia\A era dos mártires\OK\laba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038" y="1066755"/>
            <a:ext cx="1103951" cy="2333641"/>
          </a:xfrm>
          <a:prstGeom prst="rect">
            <a:avLst/>
          </a:prstGeom>
          <a:noFill/>
        </p:spPr>
      </p:pic>
      <p:pic>
        <p:nvPicPr>
          <p:cNvPr id="1030" name="Picture 6" descr="C:\Users\Juliano\Documents\Igreja\IBVN\CTB Historia\A era dos gigantes\OK\visaodeconstantin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4263" y="1333495"/>
            <a:ext cx="2164912" cy="3013071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335490" y="4191014"/>
            <a:ext cx="1871995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“com este sinal vencerás”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11337" y="3286132"/>
            <a:ext cx="743481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err="1" smtClean="0"/>
              <a:t>Labarum</a:t>
            </a:r>
            <a:endParaRPr lang="pt-BR" sz="1300" dirty="0" smtClean="0"/>
          </a:p>
        </p:txBody>
      </p:sp>
      <p:pic>
        <p:nvPicPr>
          <p:cNvPr id="11" name="Picture 5" descr="C:\Users\Juliano\Documents\Igreja\IBVN\CTB Historia\A era dos gigantes\OK\batalhadepontemilvi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33495"/>
            <a:ext cx="2520338" cy="3048021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1095932" y="4191014"/>
            <a:ext cx="1885524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 Batalha da Ponte </a:t>
            </a:r>
            <a:r>
              <a:rPr lang="pt-BR" sz="1300" dirty="0" err="1" smtClean="0"/>
              <a:t>Mílvio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Igreja no Quarto Século</a:t>
            </a:r>
            <a:endParaRPr lang="pt-BR" dirty="0"/>
          </a:p>
        </p:txBody>
      </p:sp>
      <p:pic>
        <p:nvPicPr>
          <p:cNvPr id="5122" name="Picture 2" descr="C:\Users\Juliano\Documents\Igreja\IBVN\CTB Historia\A era dos gigantes\OK\caliceebande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637" y="1095367"/>
            <a:ext cx="2949770" cy="1857388"/>
          </a:xfrm>
          <a:prstGeom prst="rect">
            <a:avLst/>
          </a:prstGeom>
          <a:noFill/>
        </p:spPr>
      </p:pic>
      <p:pic>
        <p:nvPicPr>
          <p:cNvPr id="5123" name="Picture 3" descr="C:\Users\Juliano\Documents\Igreja\IBVN\CTB Historia\A era dos gigantes\OK\mosaicoopo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80" y="1285868"/>
            <a:ext cx="2422004" cy="2977514"/>
          </a:xfrm>
          <a:prstGeom prst="rect">
            <a:avLst/>
          </a:prstGeom>
          <a:noFill/>
        </p:spPr>
      </p:pic>
      <p:pic>
        <p:nvPicPr>
          <p:cNvPr id="5124" name="Picture 4" descr="C:\Users\Juliano\Documents\Igreja\IBVN\CTB Historia\A era dos gigantes\OK\sarcofagocrista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7853" y="3086100"/>
            <a:ext cx="2541323" cy="14859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2929" y="4143388"/>
            <a:ext cx="3724169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Luxo, Poder e Riqueza passam a fazer parte da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Igreja no Quarto Século</a:t>
            </a:r>
            <a:endParaRPr lang="pt-BR" dirty="0"/>
          </a:p>
        </p:txBody>
      </p:sp>
      <p:pic>
        <p:nvPicPr>
          <p:cNvPr id="15362" name="Picture 2" descr="C:\Users\Juliano\Pictures\Drag\490px-Eusebius_of_Caesar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0" y="1095366"/>
            <a:ext cx="2636619" cy="322145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763035" y="4143388"/>
            <a:ext cx="1491955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Eusébio de </a:t>
            </a:r>
            <a:r>
              <a:rPr lang="pt-BR" sz="1300" dirty="0" err="1" smtClean="0"/>
              <a:t>Cesaréia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Primórdios do Monasticismo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Antônio</a:t>
            </a:r>
          </a:p>
          <a:p>
            <a:r>
              <a:rPr lang="pt-BR" dirty="0" err="1" smtClean="0"/>
              <a:t>Pacômio</a:t>
            </a:r>
            <a:endParaRPr lang="pt-BR" dirty="0" smtClean="0"/>
          </a:p>
          <a:p>
            <a:r>
              <a:rPr lang="pt-BR" dirty="0" smtClean="0"/>
              <a:t>Monasticismo no Oriente</a:t>
            </a:r>
          </a:p>
          <a:p>
            <a:pPr lvl="1"/>
            <a:r>
              <a:rPr lang="pt-BR" dirty="0" smtClean="0"/>
              <a:t>Monges solitários</a:t>
            </a:r>
          </a:p>
          <a:p>
            <a:pPr lvl="1"/>
            <a:r>
              <a:rPr lang="pt-BR" dirty="0" smtClean="0"/>
              <a:t>Ascetismo extremo</a:t>
            </a:r>
          </a:p>
          <a:p>
            <a:pPr lvl="1"/>
            <a:r>
              <a:rPr lang="pt-BR" dirty="0" smtClean="0"/>
              <a:t>Tendência missionária</a:t>
            </a:r>
          </a:p>
          <a:p>
            <a:r>
              <a:rPr lang="pt-BR" dirty="0" smtClean="0"/>
              <a:t>Monasticismo no Ocidente</a:t>
            </a:r>
          </a:p>
          <a:p>
            <a:pPr lvl="1"/>
            <a:r>
              <a:rPr lang="pt-BR" dirty="0" smtClean="0"/>
              <a:t>Martinho de Tours</a:t>
            </a:r>
          </a:p>
          <a:p>
            <a:pPr lvl="1"/>
            <a:r>
              <a:rPr lang="pt-BR" dirty="0" smtClean="0"/>
              <a:t>Benedito de </a:t>
            </a:r>
            <a:r>
              <a:rPr lang="pt-BR" dirty="0" err="1" smtClean="0"/>
              <a:t>Núrsia</a:t>
            </a:r>
            <a:r>
              <a:rPr lang="pt-BR" dirty="0" smtClean="0"/>
              <a:t> – “a regra”</a:t>
            </a:r>
          </a:p>
          <a:p>
            <a:r>
              <a:rPr lang="pt-BR" dirty="0" smtClean="0"/>
              <a:t>Avaliação do Monasticismo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-16"/>
            <a:ext cx="5489258" cy="835152"/>
          </a:xfrm>
        </p:spPr>
        <p:txBody>
          <a:bodyPr/>
          <a:lstStyle/>
          <a:p>
            <a:r>
              <a:rPr lang="pt-BR" dirty="0" smtClean="0"/>
              <a:t>Os Primórdios do Monasticismo</a:t>
            </a:r>
            <a:endParaRPr lang="pt-BR" dirty="0"/>
          </a:p>
        </p:txBody>
      </p:sp>
      <p:pic>
        <p:nvPicPr>
          <p:cNvPr id="16388" name="Picture 4" descr="C:\Users\Juliano\Documents\Igreja\IBVN\CTB Historia\A era dos gigantes\OK\antoniolutacomosdemon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271" y="1285869"/>
            <a:ext cx="2227325" cy="2905145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4097891" y="4095764"/>
            <a:ext cx="1423155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Antônio, o Eremita</a:t>
            </a:r>
          </a:p>
        </p:txBody>
      </p:sp>
      <p:pic>
        <p:nvPicPr>
          <p:cNvPr id="16389" name="Picture 5" descr="C:\Users\Juliano\Pictures\Drag\anthony_grea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9536" y="1476371"/>
            <a:ext cx="1658597" cy="2476517"/>
          </a:xfrm>
          <a:prstGeom prst="rect">
            <a:avLst/>
          </a:prstGeom>
          <a:noFill/>
        </p:spPr>
      </p:pic>
      <p:pic>
        <p:nvPicPr>
          <p:cNvPr id="16390" name="Picture 6" descr="C:\Users\Juliano\Pictures\Drag\st-antho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0841" y="1238244"/>
            <a:ext cx="1563020" cy="200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Primórdios do Monasticismo</a:t>
            </a:r>
            <a:endParaRPr lang="pt-BR" dirty="0"/>
          </a:p>
        </p:txBody>
      </p:sp>
      <p:pic>
        <p:nvPicPr>
          <p:cNvPr id="1026" name="Picture 2" descr="C:\Users\Juliano\Pictures\Drag\0035-StSimon-Stylites-Hermit-of-the-Pillar-q26-585x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47742"/>
            <a:ext cx="2007663" cy="3179226"/>
          </a:xfrm>
          <a:prstGeom prst="rect">
            <a:avLst/>
          </a:prstGeom>
          <a:noFill/>
        </p:spPr>
      </p:pic>
      <p:pic>
        <p:nvPicPr>
          <p:cNvPr id="1027" name="Picture 3" descr="C:\Users\Juliano\Pictures\Drag\800px-Column_of_Simeon_Sy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1937" y="1095367"/>
            <a:ext cx="2901345" cy="2174876"/>
          </a:xfrm>
          <a:prstGeom prst="rect">
            <a:avLst/>
          </a:prstGeom>
          <a:noFill/>
        </p:spPr>
      </p:pic>
      <p:pic>
        <p:nvPicPr>
          <p:cNvPr id="1028" name="Picture 4" descr="C:\Users\Juliano\Pictures\Drag\411px-Column_of_St_Simeon_The_Sty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8934" y="2646226"/>
            <a:ext cx="1323612" cy="1925774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288492" y="3857636"/>
            <a:ext cx="1149041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Simeão </a:t>
            </a:r>
            <a:r>
              <a:rPr lang="pt-BR" sz="1300" dirty="0" err="1" smtClean="0"/>
              <a:t>Estilita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História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3200" dirty="0" smtClean="0"/>
              <a:t>“Seca-se a erva, e cai a sua flor, mas a palavra de nosso Deus permanece eternamente.”</a:t>
            </a:r>
          </a:p>
          <a:p>
            <a:pPr>
              <a:buNone/>
            </a:pPr>
            <a:r>
              <a:rPr lang="pt-BR" sz="3200" dirty="0" smtClean="0"/>
              <a:t>							Is 40:8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-142892"/>
            <a:ext cx="5489258" cy="835152"/>
          </a:xfrm>
        </p:spPr>
        <p:txBody>
          <a:bodyPr/>
          <a:lstStyle/>
          <a:p>
            <a:r>
              <a:rPr lang="pt-BR" dirty="0" smtClean="0"/>
              <a:t>Os Primórdios do Monasticismo</a:t>
            </a:r>
            <a:endParaRPr lang="pt-BR" dirty="0"/>
          </a:p>
        </p:txBody>
      </p:sp>
      <p:pic>
        <p:nvPicPr>
          <p:cNvPr id="4098" name="Picture 2" descr="C:\Users\Juliano\Documents\Igreja\IBVN\CTB Historia\A era dos gigantes\OK\saomartinhoeomendi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31" y="873090"/>
            <a:ext cx="2039029" cy="3698911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572433" y="4305260"/>
            <a:ext cx="1367498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Martinho de Tours</a:t>
            </a:r>
          </a:p>
        </p:txBody>
      </p:sp>
      <p:pic>
        <p:nvPicPr>
          <p:cNvPr id="4099" name="Picture 3" descr="C:\Users\Juliano\Pictures\Drag\492px-Fra_Angelico_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4235" y="476239"/>
            <a:ext cx="2382507" cy="2903983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4336143" y="1809748"/>
            <a:ext cx="1437581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Benedito de </a:t>
            </a:r>
            <a:r>
              <a:rPr lang="pt-BR" sz="1300" dirty="0" err="1" smtClean="0"/>
              <a:t>Núrsia</a:t>
            </a:r>
            <a:endParaRPr lang="pt-BR" sz="1300" dirty="0" smtClean="0"/>
          </a:p>
        </p:txBody>
      </p:sp>
      <p:pic>
        <p:nvPicPr>
          <p:cNvPr id="1026" name="Picture 2" descr="C:\Users\Juliano\Pictures\Drag\800px-Monte_Cassino_Opactwo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740" y="2496346"/>
            <a:ext cx="2768979" cy="207565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11337" y="3905261"/>
            <a:ext cx="1132882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Monte Cassino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Donatismo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Problema: os pecados dos cristãos</a:t>
            </a:r>
          </a:p>
          <a:p>
            <a:r>
              <a:rPr lang="pt-BR" dirty="0" smtClean="0"/>
              <a:t>Problema em foco: Tratamento da apostasia sob Décio</a:t>
            </a:r>
          </a:p>
          <a:p>
            <a:pPr lvl="1"/>
            <a:r>
              <a:rPr lang="pt-BR" dirty="0" smtClean="0"/>
              <a:t>Os Confessores</a:t>
            </a:r>
          </a:p>
          <a:p>
            <a:pPr lvl="1"/>
            <a:r>
              <a:rPr lang="pt-BR" dirty="0" smtClean="0"/>
              <a:t>O Rigor de </a:t>
            </a:r>
            <a:r>
              <a:rPr lang="pt-BR" dirty="0" err="1" smtClean="0"/>
              <a:t>Novaciano</a:t>
            </a:r>
            <a:endParaRPr lang="pt-BR" dirty="0" smtClean="0"/>
          </a:p>
          <a:p>
            <a:pPr lvl="1"/>
            <a:r>
              <a:rPr lang="pt-BR" dirty="0" smtClean="0"/>
              <a:t>A Posição de Cipriano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Donatismo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Problema Intensificado: Tratamento dos “traidores” após a perseguição sob </a:t>
            </a:r>
            <a:r>
              <a:rPr lang="pt-BR" dirty="0" err="1" smtClean="0"/>
              <a:t>Domiciano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Surgimento do Donatismo na África do Norte.</a:t>
            </a:r>
          </a:p>
          <a:p>
            <a:pPr lvl="1"/>
            <a:r>
              <a:rPr lang="pt-BR" dirty="0" smtClean="0"/>
              <a:t>O posicionamento de Agostinho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Donatismo</a:t>
            </a:r>
            <a:endParaRPr lang="pt-BR" dirty="0"/>
          </a:p>
        </p:txBody>
      </p:sp>
      <p:pic>
        <p:nvPicPr>
          <p:cNvPr id="2050" name="Picture 2" descr="C:\Users\Juliano\Pictures\Drag\Augustine_and_donati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1" y="1095368"/>
            <a:ext cx="4540051" cy="319089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859640" y="3952888"/>
            <a:ext cx="1647575" cy="4616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Agostinho enfrenta os</a:t>
            </a:r>
            <a:br>
              <a:rPr lang="pt-BR" sz="1300" dirty="0" smtClean="0"/>
            </a:br>
            <a:r>
              <a:rPr lang="pt-BR" sz="1300" dirty="0" smtClean="0"/>
              <a:t>Donatistas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Nicéia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Divindade de Cristo</a:t>
            </a:r>
          </a:p>
          <a:p>
            <a:pPr lvl="1"/>
            <a:r>
              <a:rPr lang="pt-BR" dirty="0" smtClean="0"/>
              <a:t>Cria-se desde o princípio, mas não se tinha expressado </a:t>
            </a:r>
            <a:r>
              <a:rPr lang="pt-BR" dirty="0" err="1" smtClean="0"/>
              <a:t>teológicamente</a:t>
            </a:r>
            <a:r>
              <a:rPr lang="pt-BR" dirty="0" smtClean="0"/>
              <a:t>.</a:t>
            </a:r>
          </a:p>
          <a:p>
            <a:pPr lvl="1"/>
            <a:r>
              <a:rPr lang="pt-BR" dirty="0" err="1" smtClean="0"/>
              <a:t>Subordinacionismo</a:t>
            </a:r>
            <a:r>
              <a:rPr lang="pt-BR" dirty="0" smtClean="0"/>
              <a:t> e </a:t>
            </a:r>
            <a:r>
              <a:rPr lang="pt-BR" dirty="0" err="1" smtClean="0"/>
              <a:t>Monarquianismo</a:t>
            </a:r>
            <a:endParaRPr lang="pt-BR" dirty="0" smtClean="0"/>
          </a:p>
          <a:p>
            <a:r>
              <a:rPr lang="pt-BR" dirty="0" smtClean="0"/>
              <a:t>Arianismo</a:t>
            </a:r>
          </a:p>
          <a:p>
            <a:pPr lvl="1"/>
            <a:r>
              <a:rPr lang="pt-BR" dirty="0" smtClean="0"/>
              <a:t>Alexandre (bispo de Alexandria) x </a:t>
            </a:r>
            <a:r>
              <a:rPr lang="pt-BR" dirty="0" err="1" smtClean="0"/>
              <a:t>Ário</a:t>
            </a:r>
            <a:r>
              <a:rPr lang="pt-BR" dirty="0" smtClean="0"/>
              <a:t> (presbítero em Alexandria)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Nicéia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 Concílio de Nicéia</a:t>
            </a:r>
          </a:p>
          <a:p>
            <a:pPr lvl="1"/>
            <a:r>
              <a:rPr lang="pt-BR" dirty="0" smtClean="0"/>
              <a:t>325 – convocado pelo imperador.</a:t>
            </a:r>
          </a:p>
          <a:p>
            <a:pPr lvl="1"/>
            <a:r>
              <a:rPr lang="pt-BR" i="1" dirty="0" err="1" smtClean="0"/>
              <a:t>Homoousios</a:t>
            </a:r>
            <a:r>
              <a:rPr lang="pt-BR" dirty="0" smtClean="0"/>
              <a:t> – de mesma substância.</a:t>
            </a:r>
          </a:p>
          <a:p>
            <a:r>
              <a:rPr lang="pt-BR" dirty="0" smtClean="0"/>
              <a:t>Atanásio</a:t>
            </a:r>
          </a:p>
          <a:p>
            <a:pPr lvl="1"/>
            <a:r>
              <a:rPr lang="pt-BR" dirty="0" smtClean="0"/>
              <a:t>O “anão negro”</a:t>
            </a:r>
          </a:p>
          <a:p>
            <a:pPr lvl="1"/>
            <a:r>
              <a:rPr lang="pt-BR" i="1" dirty="0" err="1" smtClean="0"/>
              <a:t>Athanasius</a:t>
            </a:r>
            <a:r>
              <a:rPr lang="pt-BR" i="1" dirty="0" smtClean="0"/>
              <a:t> Contra </a:t>
            </a:r>
            <a:r>
              <a:rPr lang="pt-BR" i="1" dirty="0" err="1" smtClean="0"/>
              <a:t>Mundum</a:t>
            </a:r>
            <a:endParaRPr lang="pt-BR" i="1" dirty="0" smtClean="0"/>
          </a:p>
          <a:p>
            <a:pPr lvl="1"/>
            <a:r>
              <a:rPr lang="pt-BR" i="1" dirty="0" err="1" smtClean="0"/>
              <a:t>Homoousios</a:t>
            </a:r>
            <a:r>
              <a:rPr lang="pt-BR" dirty="0" smtClean="0"/>
              <a:t>  x </a:t>
            </a:r>
            <a:r>
              <a:rPr lang="pt-BR" i="1" dirty="0" err="1" smtClean="0"/>
              <a:t>homoiousios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“Sobre a Encarnação do Verbo”</a:t>
            </a:r>
          </a:p>
          <a:p>
            <a:pPr lvl="1"/>
            <a:r>
              <a:rPr lang="pt-BR" dirty="0" smtClean="0"/>
              <a:t>O arianismo foi condenado outra vez em Constantinopla (381)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Nicéia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“Nada poderia estar mais longe da verdade do que representar os pais dos concílios como teoristas, ou até mesmo como teólogos profissionais,  trazidos à conferência por causa de zelo especulativo só para solucionar enigmas metafísicos. Eles eram homens de ação, não de especulação; corajosos sacerdotes e pastores que pensavam no seu trabalho como o de soldados em plena batalha e que estavam prontos para morrer como alguém morre por seu pátria.”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		Prof. </a:t>
            </a:r>
            <a:r>
              <a:rPr lang="pt-BR" dirty="0" err="1" smtClean="0"/>
              <a:t>Sabatier</a:t>
            </a:r>
            <a:r>
              <a:rPr lang="pt-BR" dirty="0" smtClean="0"/>
              <a:t> citado por </a:t>
            </a:r>
            <a:r>
              <a:rPr lang="pt-BR" dirty="0" err="1" smtClean="0"/>
              <a:t>B.B.Warfield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Nicéia</a:t>
            </a:r>
            <a:endParaRPr lang="pt-BR" dirty="0"/>
          </a:p>
        </p:txBody>
      </p:sp>
      <p:pic>
        <p:nvPicPr>
          <p:cNvPr id="3074" name="Picture 2" descr="C:\Users\Juliano\Pictures\Drag\nicaea-sis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9008"/>
            <a:ext cx="2780612" cy="1732992"/>
          </a:xfrm>
          <a:prstGeom prst="rect">
            <a:avLst/>
          </a:prstGeom>
          <a:noFill/>
        </p:spPr>
      </p:pic>
      <p:pic>
        <p:nvPicPr>
          <p:cNvPr id="3075" name="Picture 3" descr="C:\Users\Juliano\Pictures\Drag\ConstantineCouncilNica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30" y="1047743"/>
            <a:ext cx="2668386" cy="1647427"/>
          </a:xfrm>
          <a:prstGeom prst="rect">
            <a:avLst/>
          </a:prstGeom>
          <a:noFill/>
        </p:spPr>
      </p:pic>
      <p:pic>
        <p:nvPicPr>
          <p:cNvPr id="3076" name="Picture 4" descr="C:\Users\Juliano\Pictures\Drag\THE_FIRST_COUNCIL_OF_NICEA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138" y="1276350"/>
            <a:ext cx="2541323" cy="32956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953636" y="2524128"/>
            <a:ext cx="1346210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Concílio de Nicéia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Nicéia</a:t>
            </a:r>
            <a:endParaRPr lang="pt-BR" dirty="0"/>
          </a:p>
        </p:txBody>
      </p:sp>
      <p:pic>
        <p:nvPicPr>
          <p:cNvPr id="4" name="Picture 8" descr="arius_mit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641" y="1381120"/>
            <a:ext cx="1718571" cy="25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aint Athanasi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81" y="1376312"/>
            <a:ext cx="2022488" cy="257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381834" y="3857636"/>
            <a:ext cx="1073709" cy="285750"/>
          </a:xfrm>
          <a:prstGeom prst="rect">
            <a:avLst/>
          </a:prstGeom>
        </p:spPr>
        <p:txBody>
          <a:bodyPr wrap="none" lIns="60964" tIns="30482" rIns="60964" bIns="3048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24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2716037" y="2286000"/>
            <a:ext cx="717926" cy="763062"/>
          </a:xfrm>
          <a:prstGeom prst="rect">
            <a:avLst/>
          </a:prstGeom>
        </p:spPr>
        <p:txBody>
          <a:bodyPr wrap="none" lIns="60964" tIns="30482" rIns="60964" bIns="3048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X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25437" y="4143388"/>
            <a:ext cx="1223485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Atanásio  x  </a:t>
            </a:r>
            <a:r>
              <a:rPr lang="pt-BR" sz="1300" dirty="0" err="1" smtClean="0"/>
              <a:t>Ário</a:t>
            </a:r>
            <a:endParaRPr lang="pt-BR" sz="1300" dirty="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Teólogos, 2 Imperadores e 1 Concílio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Grandes </a:t>
            </a:r>
            <a:r>
              <a:rPr lang="pt-BR" dirty="0" err="1" smtClean="0"/>
              <a:t>Capadócios</a:t>
            </a:r>
            <a:r>
              <a:rPr lang="pt-BR" dirty="0" smtClean="0"/>
              <a:t> – Gregório de </a:t>
            </a:r>
            <a:r>
              <a:rPr lang="pt-BR" dirty="0" err="1" smtClean="0"/>
              <a:t>Nissa</a:t>
            </a:r>
            <a:r>
              <a:rPr lang="pt-BR" dirty="0" smtClean="0"/>
              <a:t>, Basílio de </a:t>
            </a:r>
            <a:r>
              <a:rPr lang="pt-BR" dirty="0" err="1" smtClean="0"/>
              <a:t>Cesaréia</a:t>
            </a:r>
            <a:r>
              <a:rPr lang="pt-BR" dirty="0" smtClean="0"/>
              <a:t> e Gregório de </a:t>
            </a:r>
            <a:r>
              <a:rPr lang="pt-BR" dirty="0" err="1" smtClean="0"/>
              <a:t>Nazianzo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 mistério da Divindade.</a:t>
            </a:r>
          </a:p>
          <a:p>
            <a:pPr lvl="1"/>
            <a:r>
              <a:rPr lang="pt-BR" dirty="0" smtClean="0"/>
              <a:t>A deidade do Espírito Santo.</a:t>
            </a:r>
          </a:p>
          <a:p>
            <a:pPr lvl="1"/>
            <a:r>
              <a:rPr lang="pt-BR" dirty="0" smtClean="0"/>
              <a:t>A completa humanidade de Jesus.</a:t>
            </a:r>
          </a:p>
          <a:p>
            <a:pPr lvl="1"/>
            <a:r>
              <a:rPr lang="pt-BR" dirty="0" smtClean="0"/>
              <a:t>O cuidado dos necessitados.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História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Proposta: </a:t>
            </a:r>
            <a:br>
              <a:rPr lang="pt-BR" dirty="0" smtClean="0"/>
            </a:br>
            <a:r>
              <a:rPr lang="pt-BR" dirty="0" smtClean="0"/>
              <a:t>Apresentar um panorama dos principais movimentos políticos, culturais, religiosos e doutrinários que influenciaram o desenvolvimento da igreja através dos séculos.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Teólogos, 2 Imperadores e 1 Concílio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Dois Imperadores</a:t>
            </a:r>
          </a:p>
          <a:p>
            <a:pPr lvl="1"/>
            <a:r>
              <a:rPr lang="pt-BR" dirty="0" smtClean="0"/>
              <a:t>Juliano, o apóstata (imperador 361-363)</a:t>
            </a:r>
          </a:p>
          <a:p>
            <a:pPr lvl="1"/>
            <a:r>
              <a:rPr lang="pt-BR" dirty="0" smtClean="0"/>
              <a:t>Teodósio (imperador 379-395)</a:t>
            </a:r>
          </a:p>
          <a:p>
            <a:pPr lvl="2"/>
            <a:r>
              <a:rPr lang="pt-BR" dirty="0" smtClean="0"/>
              <a:t>“A Cristandade” – Igreja e Estado andam juntos.</a:t>
            </a:r>
          </a:p>
          <a:p>
            <a:r>
              <a:rPr lang="pt-BR" dirty="0" smtClean="0"/>
              <a:t>Concílio de Constantinopla (381)</a:t>
            </a:r>
          </a:p>
          <a:p>
            <a:pPr lvl="1"/>
            <a:r>
              <a:rPr lang="pt-BR" dirty="0" smtClean="0"/>
              <a:t>Divindade do Espírito Santo</a:t>
            </a:r>
          </a:p>
          <a:p>
            <a:pPr lvl="1"/>
            <a:r>
              <a:rPr lang="pt-BR" dirty="0" smtClean="0"/>
              <a:t>O chamado credo </a:t>
            </a:r>
            <a:r>
              <a:rPr lang="pt-BR" dirty="0" err="1" smtClean="0"/>
              <a:t>Niceno</a:t>
            </a:r>
            <a:r>
              <a:rPr lang="pt-BR" dirty="0" smtClean="0"/>
              <a:t> é o que foi afirmado em Constantinopla.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Teólogos, 2 Imperadores e 1 Concílio</a:t>
            </a:r>
            <a:endParaRPr lang="pt-BR" dirty="0"/>
          </a:p>
        </p:txBody>
      </p:sp>
      <p:pic>
        <p:nvPicPr>
          <p:cNvPr id="2050" name="Picture 2" descr="C:\Users\Juliano\Pictures\Drag\Arquivo\800px-RomanEmpire_117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622" y="-250407"/>
            <a:ext cx="6575698" cy="482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Teólogos, 2 Imperadores e 1 Concílio</a:t>
            </a:r>
            <a:endParaRPr lang="pt-BR" dirty="0"/>
          </a:p>
        </p:txBody>
      </p:sp>
      <p:pic>
        <p:nvPicPr>
          <p:cNvPr id="1027" name="Picture 3" descr="C:\Users\Juliano\Documents\Igreja\IBVN\CTB Historia\A era dos gigantes\OK\basilioogran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72" y="1142992"/>
            <a:ext cx="2112472" cy="3151223"/>
          </a:xfrm>
          <a:prstGeom prst="rect">
            <a:avLst/>
          </a:prstGeom>
          <a:noFill/>
        </p:spPr>
      </p:pic>
      <p:pic>
        <p:nvPicPr>
          <p:cNvPr id="1028" name="Picture 4" descr="C:\Users\Juliano\Documents\Igreja\IBVN\CTB Historia\A era dos gigantes\OK\gregoriodenis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6585" y="1047742"/>
            <a:ext cx="1786211" cy="3267065"/>
          </a:xfrm>
          <a:prstGeom prst="rect">
            <a:avLst/>
          </a:prstGeom>
          <a:noFill/>
        </p:spPr>
      </p:pic>
      <p:pic>
        <p:nvPicPr>
          <p:cNvPr id="1029" name="Picture 5" descr="C:\Users\Juliano\Pictures\Drag\St.Gregory_Nazianz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5268" y="1142992"/>
            <a:ext cx="2013907" cy="3041653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19431" y="4191014"/>
            <a:ext cx="575166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Basílio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430136" y="4143388"/>
            <a:ext cx="1343004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Gregório de </a:t>
            </a:r>
            <a:r>
              <a:rPr lang="pt-BR" sz="1300" dirty="0" err="1" smtClean="0"/>
              <a:t>Nissa</a:t>
            </a:r>
            <a:endParaRPr lang="pt-BR" sz="1300" dirty="0" smtClean="0"/>
          </a:p>
        </p:txBody>
      </p:sp>
      <p:sp>
        <p:nvSpPr>
          <p:cNvPr id="11" name="CaixaDeTexto 10"/>
          <p:cNvSpPr txBox="1"/>
          <p:nvPr/>
        </p:nvSpPr>
        <p:spPr>
          <a:xfrm>
            <a:off x="4383792" y="4143388"/>
            <a:ext cx="1613911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Gregório de </a:t>
            </a:r>
            <a:r>
              <a:rPr lang="pt-BR" sz="1300" dirty="0" err="1" smtClean="0"/>
              <a:t>Nazianzo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Teólogos, 2 Imperadores e 1 Concílio</a:t>
            </a:r>
            <a:endParaRPr lang="pt-BR" dirty="0"/>
          </a:p>
        </p:txBody>
      </p:sp>
      <p:pic>
        <p:nvPicPr>
          <p:cNvPr id="3074" name="Picture 2" descr="C:\Users\Juliano\Documents\Igreja\IBVN\CTB Historia\A era dos gigantes\OK\jul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30" y="1095366"/>
            <a:ext cx="2096606" cy="3251858"/>
          </a:xfrm>
          <a:prstGeom prst="rect">
            <a:avLst/>
          </a:prstGeom>
          <a:noFill/>
        </p:spPr>
      </p:pic>
      <p:pic>
        <p:nvPicPr>
          <p:cNvPr id="3075" name="Picture 3" descr="C:\Users\Juliano\Pictures\Drag\471px-Theodosi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4148" y="1047742"/>
            <a:ext cx="2284886" cy="290514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429483" y="4191014"/>
            <a:ext cx="1410331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Juliano, o apóstata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69692" y="3857636"/>
            <a:ext cx="824273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Teodósio I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 Teólogos, 2 Imperadores e 1 Concílio</a:t>
            </a:r>
            <a:endParaRPr lang="pt-BR" dirty="0"/>
          </a:p>
        </p:txBody>
      </p:sp>
      <p:pic>
        <p:nvPicPr>
          <p:cNvPr id="4099" name="Picture 3" descr="C:\Users\Juliano\Pictures\Drag\800px-Konstantynopol_overal_l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529" y="2616200"/>
            <a:ext cx="5082646" cy="1955800"/>
          </a:xfrm>
          <a:prstGeom prst="rect">
            <a:avLst/>
          </a:prstGeom>
          <a:noFill/>
        </p:spPr>
      </p:pic>
      <p:pic>
        <p:nvPicPr>
          <p:cNvPr id="4098" name="Picture 2" descr="C:\Users\Juliano\Pictures\Drag\connorConstLbl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17"/>
            <a:ext cx="2730890" cy="221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Ambrósio, Jerônimo e </a:t>
            </a:r>
            <a:r>
              <a:rPr lang="pt-BR" dirty="0" err="1" smtClean="0"/>
              <a:t>Crisóstomo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Ambrósio (339-397)</a:t>
            </a:r>
          </a:p>
          <a:p>
            <a:pPr lvl="1"/>
            <a:r>
              <a:rPr lang="pt-BR" dirty="0" smtClean="0"/>
              <a:t>Bispo de Milão</a:t>
            </a:r>
          </a:p>
          <a:p>
            <a:pPr lvl="1"/>
            <a:r>
              <a:rPr lang="pt-BR" dirty="0" smtClean="0"/>
              <a:t>Pregador</a:t>
            </a:r>
          </a:p>
          <a:p>
            <a:pPr lvl="1"/>
            <a:r>
              <a:rPr lang="pt-BR" dirty="0" err="1" smtClean="0"/>
              <a:t>Liturgista</a:t>
            </a:r>
            <a:endParaRPr lang="pt-BR" dirty="0" smtClean="0"/>
          </a:p>
          <a:p>
            <a:r>
              <a:rPr lang="pt-BR" dirty="0" smtClean="0"/>
              <a:t>Jerônimo (347-420)</a:t>
            </a:r>
          </a:p>
          <a:p>
            <a:pPr lvl="1"/>
            <a:r>
              <a:rPr lang="pt-BR" dirty="0" smtClean="0"/>
              <a:t>Teólogo acadêmico</a:t>
            </a:r>
          </a:p>
          <a:p>
            <a:pPr lvl="1"/>
            <a:r>
              <a:rPr lang="pt-BR" dirty="0" smtClean="0"/>
              <a:t>Comentarista</a:t>
            </a:r>
          </a:p>
          <a:p>
            <a:pPr lvl="1"/>
            <a:r>
              <a:rPr lang="pt-BR" dirty="0" smtClean="0"/>
              <a:t>Monge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Ambrósio, Jerônimo e </a:t>
            </a:r>
            <a:r>
              <a:rPr lang="pt-BR" dirty="0" err="1" smtClean="0"/>
              <a:t>Crisóstomo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Crisóstomo</a:t>
            </a:r>
            <a:r>
              <a:rPr lang="pt-BR" dirty="0" smtClean="0"/>
              <a:t> (345-407)</a:t>
            </a:r>
          </a:p>
          <a:p>
            <a:pPr lvl="1"/>
            <a:r>
              <a:rPr lang="pt-BR" dirty="0" smtClean="0"/>
              <a:t>Sua mãe </a:t>
            </a:r>
            <a:r>
              <a:rPr lang="pt-BR" dirty="0" err="1" smtClean="0"/>
              <a:t>Antusa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Pregador em Antioquia e Constantinopla</a:t>
            </a:r>
          </a:p>
          <a:p>
            <a:pPr lvl="1"/>
            <a:r>
              <a:rPr lang="pt-BR" dirty="0" smtClean="0"/>
              <a:t>Exegeta</a:t>
            </a:r>
          </a:p>
          <a:p>
            <a:pPr lvl="1"/>
            <a:r>
              <a:rPr lang="pt-BR" dirty="0" smtClean="0"/>
              <a:t>Pastor</a:t>
            </a:r>
          </a:p>
          <a:p>
            <a:pPr lvl="1">
              <a:buNone/>
            </a:pPr>
            <a:r>
              <a:rPr lang="pt-BR" dirty="0" smtClean="0"/>
              <a:t>“O ofício do pastor é duplo: Povo e Pregação.”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Ambrósio, Jerônimo e </a:t>
            </a:r>
            <a:r>
              <a:rPr lang="pt-BR" dirty="0" err="1" smtClean="0"/>
              <a:t>Crisóstomo</a:t>
            </a:r>
            <a:endParaRPr lang="pt-BR" dirty="0"/>
          </a:p>
        </p:txBody>
      </p:sp>
      <p:pic>
        <p:nvPicPr>
          <p:cNvPr id="1026" name="Picture 2" descr="C:\Users\Juliano\Documents\Igreja\IBVN\CTB Historia\A era dos gigantes\OK\ambrosiodiantedoimper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873" y="1095367"/>
            <a:ext cx="2541323" cy="2876550"/>
          </a:xfrm>
          <a:prstGeom prst="rect">
            <a:avLst/>
          </a:prstGeom>
          <a:noFill/>
        </p:spPr>
      </p:pic>
      <p:pic>
        <p:nvPicPr>
          <p:cNvPr id="1027" name="Picture 3" descr="C:\Users\Juliano\Documents\Igreja\IBVN\CTB Historia\A era dos gigantes\OK\joaocrisostom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9640" y="809615"/>
            <a:ext cx="2541323" cy="3511550"/>
          </a:xfrm>
          <a:prstGeom prst="rect">
            <a:avLst/>
          </a:prstGeom>
          <a:noFill/>
        </p:spPr>
      </p:pic>
      <p:pic>
        <p:nvPicPr>
          <p:cNvPr id="1028" name="Picture 4" descr="C:\Users\Juliano\Documents\Igreja\IBVN\CTB Historia\A era dos gigantes\OK\saojeronim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8334" y="1479550"/>
            <a:ext cx="2541323" cy="309245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619431" y="3857636"/>
            <a:ext cx="794777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Ambrósio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73087" y="1333493"/>
            <a:ext cx="765923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Jerônimo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03243" y="4191014"/>
            <a:ext cx="910194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err="1" smtClean="0"/>
              <a:t>Crisóstomo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Ambrósio, Jerônimo e </a:t>
            </a:r>
            <a:r>
              <a:rPr lang="pt-BR" dirty="0" err="1" smtClean="0"/>
              <a:t>Crisóstomo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530" y="1238243"/>
            <a:ext cx="5432116" cy="3095631"/>
          </a:xfrm>
        </p:spPr>
        <p:txBody>
          <a:bodyPr vert="horz" lIns="36578" tIns="60964" rIns="60964" bIns="30482" rtlCol="0">
            <a:normAutofit/>
          </a:bodyPr>
          <a:lstStyle/>
          <a:p>
            <a:r>
              <a:rPr lang="pt-BR" dirty="0" smtClean="0"/>
              <a:t>1) Carne – a interpretação literal e óbvia corresponde à carne ou ao corpo humano, que é visível e evidente a todos que o vêem. Esse tipo de interpretação é para os </a:t>
            </a:r>
            <a:r>
              <a:rPr lang="pt-BR" dirty="0" err="1" smtClean="0"/>
              <a:t>indoutos</a:t>
            </a:r>
            <a:r>
              <a:rPr lang="pt-BR" dirty="0" smtClean="0"/>
              <a:t>. </a:t>
            </a:r>
          </a:p>
          <a:p>
            <a:r>
              <a:rPr lang="pt-BR" dirty="0" smtClean="0"/>
              <a:t>2) Alma – aqueles que já fizeram algum progresso na vida cristã começam a discernir sentidos mais além do óbvio. </a:t>
            </a:r>
          </a:p>
          <a:p>
            <a:r>
              <a:rPr lang="pt-BR" dirty="0" smtClean="0"/>
              <a:t>3) Espírito – a interpretação alegórica, própria dos que são espirituais.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38230" y="714364"/>
            <a:ext cx="5489258" cy="5238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60964" tIns="30482" rIns="30482" bIns="30482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defTabSz="609722">
              <a:spcBef>
                <a:spcPct val="0"/>
              </a:spcBef>
              <a:defRPr/>
            </a:pPr>
            <a:r>
              <a:rPr lang="pt-BR" sz="1900" b="1" dirty="0" smtClean="0">
                <a:ea typeface="+mj-ea"/>
                <a:cs typeface="+mj-cs"/>
              </a:rPr>
              <a:t>(Interpretação Alegórica – Escola de Alexandria)</a:t>
            </a:r>
            <a:endParaRPr lang="pt-BR" sz="1900" b="1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3530" y="1238243"/>
            <a:ext cx="5432116" cy="3095631"/>
          </a:xfrm>
        </p:spPr>
        <p:txBody>
          <a:bodyPr vert="horz" lIns="36578" tIns="60964" rIns="60964" bIns="30482" rtlCol="0">
            <a:normAutofit fontScale="92500" lnSpcReduction="20000"/>
          </a:bodyPr>
          <a:lstStyle/>
          <a:p>
            <a:r>
              <a:rPr lang="pt-BR" dirty="0" smtClean="0"/>
              <a:t>Rebeca vem tirar água do poço e encontra os servos de Abraão (</a:t>
            </a:r>
            <a:r>
              <a:rPr lang="pt-BR" dirty="0" err="1" smtClean="0"/>
              <a:t>Gn</a:t>
            </a:r>
            <a:r>
              <a:rPr lang="pt-BR" dirty="0" smtClean="0"/>
              <a:t> 24.15-17) - significa que diariamente devemos vir aos poços da Escritura para ali nos encontrarmos com Cristo. </a:t>
            </a:r>
          </a:p>
          <a:p>
            <a:r>
              <a:rPr lang="pt-BR" dirty="0" smtClean="0"/>
              <a:t>Faraó mandando matar os meninos e preservando as meninas hebréias (Ex 1.15-16) - os meninos significam o espírito intelectual e sentidos racionais enquanto que as meninas significam paixões carnais. </a:t>
            </a:r>
          </a:p>
          <a:p>
            <a:r>
              <a:rPr lang="pt-BR" dirty="0" smtClean="0"/>
              <a:t>O sentido verdadeiro (alegórico) da passagem sobre o divórcio (</a:t>
            </a:r>
            <a:r>
              <a:rPr lang="pt-BR" dirty="0" err="1" smtClean="0"/>
              <a:t>Mt</a:t>
            </a:r>
            <a:r>
              <a:rPr lang="pt-BR" dirty="0" smtClean="0"/>
              <a:t> 19.9) é a </a:t>
            </a:r>
            <a:r>
              <a:rPr lang="pt-BR" dirty="0" err="1" smtClean="0"/>
              <a:t>separaçao</a:t>
            </a:r>
            <a:r>
              <a:rPr lang="pt-BR" dirty="0" smtClean="0"/>
              <a:t> da alma do seu anjo da guarda.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04959" y="103632"/>
            <a:ext cx="5489258" cy="835152"/>
          </a:xfrm>
          <a:prstGeom prst="rect">
            <a:avLst/>
          </a:prstGeom>
        </p:spPr>
        <p:txBody>
          <a:bodyPr vert="horz" lIns="60964" tIns="30482" rIns="30482" bIns="30482" rtlCol="0" anchor="ctr">
            <a:normAutofit fontScale="90000" lnSpcReduction="1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defTabSz="609722">
              <a:spcBef>
                <a:spcPct val="0"/>
              </a:spcBef>
              <a:defRPr/>
            </a:pPr>
            <a:r>
              <a:rPr lang="pt-BR" sz="3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Ambrósio, Jerônimo e </a:t>
            </a:r>
            <a:r>
              <a:rPr lang="pt-BR" sz="3000" b="1" dirty="0" err="1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Crisóstomo</a:t>
            </a:r>
            <a:r>
              <a:rPr lang="pt-BR" sz="3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3000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</a:br>
            <a:endParaRPr lang="pt-BR" sz="30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8230" y="666739"/>
            <a:ext cx="5489258" cy="5238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60964" tIns="30482" rIns="30482" bIns="30482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defTabSz="609722">
              <a:spcBef>
                <a:spcPct val="0"/>
              </a:spcBef>
              <a:defRPr/>
            </a:pPr>
            <a:r>
              <a:rPr lang="pt-BR" sz="1900" b="1" dirty="0" smtClean="0">
                <a:ea typeface="+mj-ea"/>
                <a:cs typeface="+mj-cs"/>
              </a:rPr>
              <a:t>(Interpretação Alegórica – Escola de Alexandria)</a:t>
            </a:r>
            <a:endParaRPr lang="pt-BR" sz="1900" b="1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Estudo da História da Igreja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Programa:</a:t>
            </a:r>
          </a:p>
          <a:p>
            <a:pPr lvl="1"/>
            <a:r>
              <a:rPr lang="pt-BR" dirty="0" smtClean="0"/>
              <a:t>1. Estudar os eventos importantes e principais movimentos que impactaram a Igreja através da história.</a:t>
            </a:r>
          </a:p>
          <a:p>
            <a:pPr lvl="1"/>
            <a:r>
              <a:rPr lang="pt-BR" dirty="0" smtClean="0"/>
              <a:t>2. Apresentar os principais personagens-chave da história da Igreja.</a:t>
            </a:r>
          </a:p>
          <a:p>
            <a:pPr lvl="1"/>
            <a:r>
              <a:rPr lang="pt-BR" dirty="0" smtClean="0"/>
              <a:t>3. Analisar os desvios doutrinários e suas conseqüências na vida e no desenvolvimento da Igreja.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Agostinho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Quem foi? As Confissões</a:t>
            </a:r>
          </a:p>
          <a:p>
            <a:pPr lvl="1"/>
            <a:r>
              <a:rPr lang="pt-BR" dirty="0" smtClean="0"/>
              <a:t>Sua mãe Mônica</a:t>
            </a:r>
          </a:p>
          <a:p>
            <a:pPr lvl="1"/>
            <a:r>
              <a:rPr lang="pt-BR" dirty="0" smtClean="0"/>
              <a:t>O Pecador</a:t>
            </a:r>
          </a:p>
          <a:p>
            <a:pPr lvl="1"/>
            <a:r>
              <a:rPr lang="pt-BR" dirty="0" smtClean="0"/>
              <a:t>A Busca</a:t>
            </a:r>
          </a:p>
          <a:p>
            <a:pPr lvl="1"/>
            <a:r>
              <a:rPr lang="pt-BR" dirty="0" smtClean="0"/>
              <a:t>O Cristão</a:t>
            </a:r>
          </a:p>
          <a:p>
            <a:pPr lvl="1"/>
            <a:r>
              <a:rPr lang="pt-BR" dirty="0" smtClean="0"/>
              <a:t>O Bispo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Agostinho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880" y="1666871"/>
            <a:ext cx="5489258" cy="2743206"/>
          </a:xfrm>
        </p:spPr>
        <p:txBody>
          <a:bodyPr/>
          <a:lstStyle/>
          <a:p>
            <a:pPr lvl="0"/>
            <a:r>
              <a:rPr lang="pt-BR" dirty="0" err="1" smtClean="0"/>
              <a:t>F.F.</a:t>
            </a:r>
            <a:r>
              <a:rPr lang="pt-BR" dirty="0" smtClean="0"/>
              <a:t> Bruce: “A doutrina bíblica da graça parece ter sido enterrada na era pós-apostólica para reaparecer somente com Agostinho.”</a:t>
            </a:r>
          </a:p>
          <a:p>
            <a:pPr lvl="0">
              <a:buNone/>
            </a:pPr>
            <a:endParaRPr lang="pt-BR" dirty="0" smtClean="0"/>
          </a:p>
          <a:p>
            <a:pPr lvl="0"/>
            <a:r>
              <a:rPr lang="pt-BR" dirty="0" err="1" smtClean="0"/>
              <a:t>B.B.</a:t>
            </a:r>
            <a:r>
              <a:rPr lang="pt-BR" dirty="0" smtClean="0"/>
              <a:t> </a:t>
            </a:r>
            <a:r>
              <a:rPr lang="pt-BR" dirty="0" err="1" smtClean="0"/>
              <a:t>Warfield</a:t>
            </a:r>
            <a:r>
              <a:rPr lang="pt-BR" dirty="0" smtClean="0"/>
              <a:t>: “Não há maior abismo na história do pensamento humano do que o que ocorreu entre a era apostólica e as eras seguintes.”</a:t>
            </a:r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4038" y="1000116"/>
            <a:ext cx="5489258" cy="5238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0964" tIns="30482" rIns="30482" bIns="30482" rtlCol="0" anchor="ctr">
            <a:normAutofit fontScale="975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defTabSz="609722">
              <a:spcBef>
                <a:spcPct val="0"/>
              </a:spcBef>
              <a:defRPr/>
            </a:pPr>
            <a:r>
              <a:rPr lang="pt-BR" sz="1900" b="1" dirty="0" smtClean="0">
                <a:ea typeface="+mj-ea"/>
                <a:cs typeface="+mj-cs"/>
              </a:rPr>
              <a:t>O Grandioso Resgate da Doutrina da Graça de Deus</a:t>
            </a:r>
            <a:endParaRPr lang="pt-BR" sz="1900" b="1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Agostinho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Controvérsia </a:t>
            </a:r>
            <a:r>
              <a:rPr lang="pt-BR" dirty="0" err="1" smtClean="0"/>
              <a:t>Pelagiana</a:t>
            </a:r>
            <a:endParaRPr lang="pt-BR" dirty="0" smtClean="0"/>
          </a:p>
          <a:p>
            <a:pPr lvl="1"/>
            <a:r>
              <a:rPr lang="pt-BR" dirty="0" err="1" smtClean="0"/>
              <a:t>Pelágio</a:t>
            </a:r>
            <a:endParaRPr lang="pt-BR" dirty="0" smtClean="0"/>
          </a:p>
          <a:p>
            <a:pPr lvl="2"/>
            <a:r>
              <a:rPr lang="pt-BR" dirty="0" smtClean="0"/>
              <a:t>Todos nascem neutros</a:t>
            </a:r>
          </a:p>
          <a:p>
            <a:pPr lvl="2"/>
            <a:r>
              <a:rPr lang="pt-BR" dirty="0" smtClean="0"/>
              <a:t>Há tanta maldade porque há muitos maus exemplos</a:t>
            </a:r>
          </a:p>
          <a:p>
            <a:pPr lvl="2"/>
            <a:r>
              <a:rPr lang="pt-BR" dirty="0" smtClean="0"/>
              <a:t>Pode-se escolher o caminho do bem e até mesmo atingir a perfeição.</a:t>
            </a:r>
          </a:p>
          <a:p>
            <a:pPr lvl="1"/>
            <a:r>
              <a:rPr lang="pt-BR" dirty="0" smtClean="0"/>
              <a:t>A salvação é pela graça</a:t>
            </a:r>
          </a:p>
          <a:p>
            <a:pPr lvl="1"/>
            <a:r>
              <a:rPr lang="pt-BR" dirty="0" smtClean="0"/>
              <a:t>A aprovação aparente da igreja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Agostinho</a:t>
            </a:r>
            <a:endParaRPr lang="pt-BR" dirty="0"/>
          </a:p>
        </p:txBody>
      </p:sp>
      <p:pic>
        <p:nvPicPr>
          <p:cNvPr id="2051" name="Picture 3" descr="C:\Users\Juliano\Pictures\Drag\Augis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2491"/>
            <a:ext cx="2117769" cy="2582333"/>
          </a:xfrm>
          <a:prstGeom prst="rect">
            <a:avLst/>
          </a:prstGeom>
          <a:noFill/>
        </p:spPr>
      </p:pic>
      <p:pic>
        <p:nvPicPr>
          <p:cNvPr id="2052" name="Picture 4" descr="C:\Users\Juliano\Pictures\Drag\Arquivo\466px-Sainte_Moni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7290" y="1047742"/>
            <a:ext cx="2477807" cy="3187653"/>
          </a:xfrm>
          <a:prstGeom prst="rect">
            <a:avLst/>
          </a:prstGeom>
          <a:noFill/>
        </p:spPr>
      </p:pic>
      <p:pic>
        <p:nvPicPr>
          <p:cNvPr id="2050" name="Picture 2" descr="C:\Users\Juliano\Pictures\Drag\augustine.gif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67733" y="1174750"/>
            <a:ext cx="2541323" cy="3397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aixaDeTexto 6"/>
          <p:cNvSpPr txBox="1"/>
          <p:nvPr/>
        </p:nvSpPr>
        <p:spPr>
          <a:xfrm>
            <a:off x="1286533" y="3429008"/>
            <a:ext cx="833250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Agostinho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574392" y="4095763"/>
            <a:ext cx="950268" cy="4616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Agostinho e</a:t>
            </a:r>
            <a:br>
              <a:rPr lang="pt-BR" sz="1300" dirty="0" smtClean="0"/>
            </a:br>
            <a:r>
              <a:rPr lang="pt-BR" sz="1300" dirty="0" smtClean="0"/>
              <a:t>Mônica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Agostinho</a:t>
            </a:r>
            <a:endParaRPr lang="pt-BR" dirty="0"/>
          </a:p>
        </p:txBody>
      </p:sp>
      <p:pic>
        <p:nvPicPr>
          <p:cNvPr id="2050" name="Picture 2" descr="C:\Users\Juliano\Pictures\Drag\Augustine_and_donati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31" y="1095368"/>
            <a:ext cx="4540051" cy="319089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859640" y="3952888"/>
            <a:ext cx="1647575" cy="4616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Agostinho enfrenta os</a:t>
            </a:r>
            <a:br>
              <a:rPr lang="pt-BR" sz="1300" dirty="0" smtClean="0"/>
            </a:br>
            <a:r>
              <a:rPr lang="pt-BR" sz="1300" dirty="0" smtClean="0"/>
              <a:t>Donatistas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Debates </a:t>
            </a:r>
            <a:r>
              <a:rPr lang="pt-BR" dirty="0" err="1" smtClean="0"/>
              <a:t>cristológicos</a:t>
            </a:r>
            <a:r>
              <a:rPr lang="pt-BR" dirty="0" smtClean="0"/>
              <a:t> </a:t>
            </a:r>
            <a:r>
              <a:rPr lang="pt-BR" dirty="0" err="1" smtClean="0"/>
              <a:t>pós-nicenos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debate sobre as duas naturezas.</a:t>
            </a:r>
          </a:p>
          <a:p>
            <a:pPr lvl="1"/>
            <a:r>
              <a:rPr lang="pt-BR" dirty="0" err="1" smtClean="0"/>
              <a:t>Apolianarianismo</a:t>
            </a:r>
            <a:endParaRPr lang="pt-BR" dirty="0" smtClean="0"/>
          </a:p>
          <a:p>
            <a:pPr lvl="1"/>
            <a:r>
              <a:rPr lang="pt-BR" dirty="0" smtClean="0"/>
              <a:t>Rivalidade entre Antioquia e Alexandria</a:t>
            </a:r>
          </a:p>
          <a:p>
            <a:pPr lvl="1"/>
            <a:r>
              <a:rPr lang="pt-BR" dirty="0" err="1" smtClean="0"/>
              <a:t>Nestorianismo</a:t>
            </a:r>
            <a:endParaRPr lang="pt-BR" dirty="0" smtClean="0"/>
          </a:p>
          <a:p>
            <a:pPr lvl="1"/>
            <a:r>
              <a:rPr lang="pt-BR" dirty="0" err="1" smtClean="0"/>
              <a:t>Eutiquianismo</a:t>
            </a:r>
            <a:endParaRPr lang="pt-BR" dirty="0" smtClean="0"/>
          </a:p>
          <a:p>
            <a:pPr lvl="2"/>
            <a:r>
              <a:rPr lang="pt-BR" dirty="0" smtClean="0"/>
              <a:t>O </a:t>
            </a:r>
            <a:r>
              <a:rPr lang="pt-BR" dirty="0" err="1" smtClean="0"/>
              <a:t>Latrocinium</a:t>
            </a:r>
            <a:r>
              <a:rPr lang="pt-BR" dirty="0" smtClean="0"/>
              <a:t> de </a:t>
            </a:r>
            <a:r>
              <a:rPr lang="pt-BR" dirty="0" err="1" smtClean="0"/>
              <a:t>Éfeso</a:t>
            </a:r>
            <a:r>
              <a:rPr lang="pt-BR" dirty="0" smtClean="0"/>
              <a:t> (449)</a:t>
            </a:r>
          </a:p>
          <a:p>
            <a:r>
              <a:rPr lang="pt-BR" dirty="0" smtClean="0"/>
              <a:t>O Concílio de Calcedônia</a:t>
            </a:r>
          </a:p>
          <a:p>
            <a:r>
              <a:rPr lang="pt-BR" dirty="0" smtClean="0"/>
              <a:t>Após Calcedônia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pic>
        <p:nvPicPr>
          <p:cNvPr id="7170" name="Picture 2" descr="C:\Users\Juliano\Documents\Igreja\IBVN\CTB Historia\A era das trevas\Página 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681" y="818705"/>
            <a:ext cx="2239556" cy="375329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906637" y="4095763"/>
            <a:ext cx="1901554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Cirilo, bispo de Alexandria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Juliano\Pictures\Drag\Mumnestor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783" y="1472145"/>
            <a:ext cx="2398566" cy="309985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pic>
        <p:nvPicPr>
          <p:cNvPr id="3074" name="Picture 2" descr="C:\Users\Juliano\Pictures\Drag\337px-Nestorian_Archbishop_-_Modern_Persia_by_Mooshie_G._Dani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81222" y="1190617"/>
            <a:ext cx="2141065" cy="3810000"/>
          </a:xfrm>
          <a:prstGeom prst="rect">
            <a:avLst/>
          </a:prstGeom>
          <a:noFill/>
        </p:spPr>
      </p:pic>
      <p:pic>
        <p:nvPicPr>
          <p:cNvPr id="3076" name="Picture 4" descr="C:\Users\Juliano\Pictures\Drag\Nestori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4960" y="0"/>
            <a:ext cx="1694215" cy="3268133"/>
          </a:xfrm>
          <a:prstGeom prst="rect">
            <a:avLst/>
          </a:prstGeom>
          <a:noFill/>
        </p:spPr>
      </p:pic>
      <p:pic>
        <p:nvPicPr>
          <p:cNvPr id="3075" name="Picture 3" descr="C:\Users\Juliano\Pictures\Drag\Nestorian_Wedding_-_Modern_Persia_by_Mooshie_G._Dani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2538" y="2193003"/>
            <a:ext cx="3564219" cy="2378997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3001937" y="1047742"/>
            <a:ext cx="1131408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err="1" smtClean="0"/>
              <a:t>Nestorianismo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Juliano\Pictures\Drag\Leoattila-Rapha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222" y="1476370"/>
            <a:ext cx="4121204" cy="23146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pic>
        <p:nvPicPr>
          <p:cNvPr id="4098" name="Picture 2" descr="C:\Users\Juliano\AppData\Local\Temp\27-09-2008 23-51-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739" y="1047741"/>
            <a:ext cx="2404354" cy="32861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573739" y="4191014"/>
            <a:ext cx="538297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Leão I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67081" y="3762386"/>
            <a:ext cx="2368029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Leão I negocia com Átila, o Huno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pic>
        <p:nvPicPr>
          <p:cNvPr id="5122" name="Picture 2" descr="C:\Users\Juliano\Documents\Igreja\IBVN\CTB Historia\A era das trevas\Págin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30" y="1190617"/>
            <a:ext cx="4834888" cy="3103803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477786" y="4143388"/>
            <a:ext cx="1857568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As Invasões dos Bárbaros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David B. </a:t>
            </a:r>
            <a:r>
              <a:rPr lang="pt-BR" dirty="0" err="1" smtClean="0"/>
              <a:t>Calhoun</a:t>
            </a:r>
            <a:r>
              <a:rPr lang="pt-BR" dirty="0" smtClean="0"/>
              <a:t> - Professor do </a:t>
            </a:r>
            <a:r>
              <a:rPr lang="pt-BR" dirty="0" err="1" smtClean="0"/>
              <a:t>Covenant</a:t>
            </a:r>
            <a:r>
              <a:rPr lang="pt-BR" dirty="0" smtClean="0"/>
              <a:t> </a:t>
            </a:r>
            <a:r>
              <a:rPr lang="pt-BR" dirty="0" err="1" smtClean="0"/>
              <a:t>Theological</a:t>
            </a:r>
            <a:r>
              <a:rPr lang="pt-BR" dirty="0" smtClean="0"/>
              <a:t> </a:t>
            </a:r>
            <a:r>
              <a:rPr lang="pt-BR" dirty="0" err="1" smtClean="0"/>
              <a:t>Seminary</a:t>
            </a:r>
            <a:r>
              <a:rPr lang="pt-BR" dirty="0" smtClean="0"/>
              <a:t>. 72 aulas de 40 a 50 minutos divididas em 2 semestres.</a:t>
            </a:r>
          </a:p>
          <a:p>
            <a:r>
              <a:rPr lang="pt-BR" dirty="0" smtClean="0"/>
              <a:t>História Ilustrada do Cristianismo – 10 Volumes – Edições Vida Nova</a:t>
            </a:r>
            <a:endParaRPr lang="pt-BR" dirty="0"/>
          </a:p>
        </p:txBody>
      </p:sp>
      <p:pic>
        <p:nvPicPr>
          <p:cNvPr id="1026" name="Picture 2" descr="C:\Users\Juliano\Pictures\Drag\Calhoun06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876" y="0"/>
            <a:ext cx="786215" cy="104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959" y="-47641"/>
            <a:ext cx="5489258" cy="835152"/>
          </a:xfrm>
        </p:spPr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pic>
        <p:nvPicPr>
          <p:cNvPr id="6146" name="Picture 2" descr="C:\Users\Juliano\Documents\Igreja\IBVN\CTB Historia\A era das trevas\Página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272" y="2667003"/>
            <a:ext cx="3516573" cy="2547382"/>
          </a:xfrm>
          <a:prstGeom prst="rect">
            <a:avLst/>
          </a:prstGeom>
          <a:noFill/>
        </p:spPr>
      </p:pic>
      <p:pic>
        <p:nvPicPr>
          <p:cNvPr id="6148" name="Picture 4" descr="C:\Users\Juliano\Documents\Igreja\IBVN\CTB Historia\A era das trevas\Página 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337" y="1285869"/>
            <a:ext cx="2637692" cy="3843863"/>
          </a:xfrm>
          <a:prstGeom prst="rect">
            <a:avLst/>
          </a:prstGeom>
          <a:noFill/>
        </p:spPr>
      </p:pic>
      <p:pic>
        <p:nvPicPr>
          <p:cNvPr id="6149" name="Picture 5" descr="C:\Users\Juliano\Pictures\Drag\Alar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76522" y="666739"/>
            <a:ext cx="3376808" cy="2330835"/>
          </a:xfrm>
          <a:prstGeom prst="rect">
            <a:avLst/>
          </a:prstGeom>
          <a:noFill/>
        </p:spPr>
      </p:pic>
      <p:pic>
        <p:nvPicPr>
          <p:cNvPr id="6147" name="Picture 3" descr="C:\Users\Juliano\Pictures\Drag\Young_Folks%27_History_of_Rome_illus4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95022" y="190485"/>
            <a:ext cx="1804153" cy="1954835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477786" y="857240"/>
            <a:ext cx="968607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410 - </a:t>
            </a:r>
            <a:r>
              <a:rPr lang="pt-BR" sz="1300" dirty="0" err="1" smtClean="0"/>
              <a:t>Alarico</a:t>
            </a:r>
            <a:endParaRPr lang="pt-BR" sz="13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5050894" y="4315528"/>
            <a:ext cx="1118391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455 - Vândalos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667734" y="4443764"/>
            <a:ext cx="929430" cy="2616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451 - Hunos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193191" y="0"/>
            <a:ext cx="1695537" cy="4616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0964" tIns="30482" rIns="60964" bIns="30482" rtlCol="0">
            <a:spAutoFit/>
          </a:bodyPr>
          <a:lstStyle/>
          <a:p>
            <a:r>
              <a:rPr lang="pt-BR" sz="1300" dirty="0" smtClean="0"/>
              <a:t>476 – Rômulo Augusto</a:t>
            </a:r>
            <a:br>
              <a:rPr lang="pt-BR" sz="1300" dirty="0" smtClean="0"/>
            </a:br>
            <a:r>
              <a:rPr lang="pt-BR" sz="1300" dirty="0" smtClean="0"/>
              <a:t>é deposto por </a:t>
            </a:r>
            <a:r>
              <a:rPr lang="pt-BR" sz="1300" dirty="0" err="1" smtClean="0"/>
              <a:t>Odoacro</a:t>
            </a:r>
            <a:endParaRPr lang="pt-BR" sz="1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Concílio de Calcedônia</a:t>
            </a:r>
            <a:endParaRPr lang="pt-BR" dirty="0"/>
          </a:p>
        </p:txBody>
      </p:sp>
      <p:pic>
        <p:nvPicPr>
          <p:cNvPr id="1026" name="Picture 2" descr="C:\Users\Juliano\Documents\Igreja\IBVN\CTB Historia\A era das trevas\Página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529" y="1047742"/>
            <a:ext cx="5393959" cy="394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457438" y="2113399"/>
            <a:ext cx="5387605" cy="1115568"/>
          </a:xfrm>
        </p:spPr>
        <p:txBody>
          <a:bodyPr>
            <a:normAutofit/>
          </a:bodyPr>
          <a:lstStyle/>
          <a:p>
            <a:r>
              <a:rPr lang="pt-BR" dirty="0" smtClean="0"/>
              <a:t>Os Primeiros 500 Anos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57438" y="1095367"/>
            <a:ext cx="5387605" cy="999744"/>
          </a:xfrm>
        </p:spPr>
        <p:txBody>
          <a:bodyPr/>
          <a:lstStyle/>
          <a:p>
            <a:r>
              <a:rPr lang="pt-BR" dirty="0" smtClean="0"/>
              <a:t>Primeira Parte – Os primeiros 500 anos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7156</TotalTime>
  <Words>3500</Words>
  <Application>Microsoft Office PowerPoint</Application>
  <PresentationFormat>Personalizar</PresentationFormat>
  <Paragraphs>533</Paragraphs>
  <Slides>92</Slides>
  <Notes>92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3" baseType="lpstr">
      <vt:lpstr>Módulo</vt:lpstr>
      <vt:lpstr>História da Igreja</vt:lpstr>
      <vt:lpstr>1969 – DM Lloyd-Jones – Podemos Aprender da História?</vt:lpstr>
      <vt:lpstr>1969 – DM Lloyd-Jones – Podemos Aprender da História?</vt:lpstr>
      <vt:lpstr>Estudo da História da Igreja</vt:lpstr>
      <vt:lpstr>Estudo da História da Igreja</vt:lpstr>
      <vt:lpstr>Estudo da História da Igreja</vt:lpstr>
      <vt:lpstr>Estudo da História da Igreja</vt:lpstr>
      <vt:lpstr>Estudo da História da Igreja</vt:lpstr>
      <vt:lpstr>Fontes</vt:lpstr>
      <vt:lpstr>Os Primeiros 500 Anos</vt:lpstr>
      <vt:lpstr>O Crescimento da Igreja</vt:lpstr>
      <vt:lpstr>O Crescimento da Igreja</vt:lpstr>
      <vt:lpstr>Slide 13</vt:lpstr>
      <vt:lpstr>Slide 14</vt:lpstr>
      <vt:lpstr>O Crescimento da Igreja</vt:lpstr>
      <vt:lpstr>O Crescimento da Igreja</vt:lpstr>
      <vt:lpstr>O Crescimento da Igreja</vt:lpstr>
      <vt:lpstr>O Crescimento da Igreja</vt:lpstr>
      <vt:lpstr>O Crescimento da Igreja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As Perseguições</vt:lpstr>
      <vt:lpstr>Os Apologistas</vt:lpstr>
      <vt:lpstr>Os Apologistas</vt:lpstr>
      <vt:lpstr>Os Apologistas</vt:lpstr>
      <vt:lpstr>Os Apologistas</vt:lpstr>
      <vt:lpstr>Ortodoxia e Heresia</vt:lpstr>
      <vt:lpstr>Ortodoxia e Heresia</vt:lpstr>
      <vt:lpstr>Ortodoxia e Heresia</vt:lpstr>
      <vt:lpstr>Concílio de Nicéia</vt:lpstr>
      <vt:lpstr>O Cânon, o Credo e os Bispos</vt:lpstr>
      <vt:lpstr>O Cânon, o Credo e os Bispos</vt:lpstr>
      <vt:lpstr>O Cânon, o Credo e os Bispos</vt:lpstr>
      <vt:lpstr>O Cânon, o Credo e os Bispos</vt:lpstr>
      <vt:lpstr>O Cânon, o Credo e os Bispos</vt:lpstr>
      <vt:lpstr>Os Pais da Igreja Primitiva</vt:lpstr>
      <vt:lpstr>Os Pais da Igreja Primitiva</vt:lpstr>
      <vt:lpstr>Os Pais da Igreja Primitiva</vt:lpstr>
      <vt:lpstr>Os Pais da Igreja Primitiva</vt:lpstr>
      <vt:lpstr>Os Pais da Igreja Primitiva</vt:lpstr>
      <vt:lpstr>Os Pais da Igreja Primitiva</vt:lpstr>
      <vt:lpstr>Os Cristãos Primitivos</vt:lpstr>
      <vt:lpstr>A Igreja no Quarto Século</vt:lpstr>
      <vt:lpstr>A Igreja no Quarto Século</vt:lpstr>
      <vt:lpstr>A Igreja no Quarto Século</vt:lpstr>
      <vt:lpstr>A Igreja no Quarto Século</vt:lpstr>
      <vt:lpstr>Os Primórdios do Monasticismo</vt:lpstr>
      <vt:lpstr>Os Primórdios do Monasticismo</vt:lpstr>
      <vt:lpstr>Os Primórdios do Monasticismo</vt:lpstr>
      <vt:lpstr>Os Primórdios do Monasticismo</vt:lpstr>
      <vt:lpstr>Donatismo</vt:lpstr>
      <vt:lpstr>Donatismo</vt:lpstr>
      <vt:lpstr>Donatismo</vt:lpstr>
      <vt:lpstr>Concílio de Nicéia</vt:lpstr>
      <vt:lpstr>Concílio de Nicéia</vt:lpstr>
      <vt:lpstr>Concílio de Nicéia</vt:lpstr>
      <vt:lpstr>Concílio de Nicéia</vt:lpstr>
      <vt:lpstr>Concílio de Nicéia</vt:lpstr>
      <vt:lpstr>3 Teólogos, 2 Imperadores e 1 Concílio</vt:lpstr>
      <vt:lpstr>3 Teólogos, 2 Imperadores e 1 Concílio</vt:lpstr>
      <vt:lpstr>3 Teólogos, 2 Imperadores e 1 Concílio</vt:lpstr>
      <vt:lpstr>3 Teólogos, 2 Imperadores e 1 Concílio</vt:lpstr>
      <vt:lpstr>3 Teólogos, 2 Imperadores e 1 Concílio</vt:lpstr>
      <vt:lpstr>3 Teólogos, 2 Imperadores e 1 Concílio</vt:lpstr>
      <vt:lpstr>Ambrósio, Jerônimo e Crisóstomo</vt:lpstr>
      <vt:lpstr>Ambrósio, Jerônimo e Crisóstomo</vt:lpstr>
      <vt:lpstr>Ambrósio, Jerônimo e Crisóstomo</vt:lpstr>
      <vt:lpstr>Ambrósio, Jerônimo e Crisóstomo </vt:lpstr>
      <vt:lpstr>Slide 79</vt:lpstr>
      <vt:lpstr>Agostinho</vt:lpstr>
      <vt:lpstr>Agostinho</vt:lpstr>
      <vt:lpstr>Agostinho</vt:lpstr>
      <vt:lpstr>Agostinho</vt:lpstr>
      <vt:lpstr>Agostinho</vt:lpstr>
      <vt:lpstr>Concílio de Calcedônia</vt:lpstr>
      <vt:lpstr>Concílio de Calcedônia</vt:lpstr>
      <vt:lpstr>Concílio de Calcedônia</vt:lpstr>
      <vt:lpstr>Concílio de Calcedônia</vt:lpstr>
      <vt:lpstr>Concílio de Calcedônia</vt:lpstr>
      <vt:lpstr>Concílio de Calcedônia</vt:lpstr>
      <vt:lpstr>Concílio de Calcedônia</vt:lpstr>
      <vt:lpstr>Os Primeiros 500 Anos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Igreja</dc:title>
  <dc:creator>Juliano Heyse</dc:creator>
  <cp:lastModifiedBy>Juliano Heyse</cp:lastModifiedBy>
  <cp:revision>436</cp:revision>
  <dcterms:created xsi:type="dcterms:W3CDTF">2008-08-09T22:23:00Z</dcterms:created>
  <dcterms:modified xsi:type="dcterms:W3CDTF">2009-09-25T02:20:29Z</dcterms:modified>
</cp:coreProperties>
</file>